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2" r:id="rId1"/>
  </p:sldMasterIdLst>
  <p:notesMasterIdLst>
    <p:notesMasterId r:id="rId55"/>
  </p:notesMasterIdLst>
  <p:sldIdLst>
    <p:sldId id="267" r:id="rId2"/>
    <p:sldId id="328" r:id="rId3"/>
    <p:sldId id="330" r:id="rId4"/>
    <p:sldId id="331" r:id="rId5"/>
    <p:sldId id="257" r:id="rId6"/>
    <p:sldId id="258" r:id="rId7"/>
    <p:sldId id="259" r:id="rId8"/>
    <p:sldId id="260" r:id="rId9"/>
    <p:sldId id="261" r:id="rId10"/>
    <p:sldId id="263" r:id="rId11"/>
    <p:sldId id="329" r:id="rId12"/>
    <p:sldId id="264" r:id="rId13"/>
    <p:sldId id="265" r:id="rId14"/>
    <p:sldId id="269" r:id="rId15"/>
    <p:sldId id="270" r:id="rId16"/>
    <p:sldId id="271" r:id="rId17"/>
    <p:sldId id="286" r:id="rId18"/>
    <p:sldId id="332" r:id="rId19"/>
    <p:sldId id="272" r:id="rId20"/>
    <p:sldId id="333" r:id="rId21"/>
    <p:sldId id="334" r:id="rId22"/>
    <p:sldId id="336" r:id="rId23"/>
    <p:sldId id="337" r:id="rId24"/>
    <p:sldId id="341" r:id="rId25"/>
    <p:sldId id="340" r:id="rId26"/>
    <p:sldId id="296" r:id="rId27"/>
    <p:sldId id="297" r:id="rId28"/>
    <p:sldId id="298" r:id="rId29"/>
    <p:sldId id="299" r:id="rId30"/>
    <p:sldId id="300" r:id="rId31"/>
    <p:sldId id="301" r:id="rId32"/>
    <p:sldId id="303" r:id="rId33"/>
    <p:sldId id="304" r:id="rId34"/>
    <p:sldId id="307" r:id="rId35"/>
    <p:sldId id="308" r:id="rId36"/>
    <p:sldId id="309" r:id="rId37"/>
    <p:sldId id="310" r:id="rId38"/>
    <p:sldId id="311" r:id="rId39"/>
    <p:sldId id="312" r:id="rId40"/>
    <p:sldId id="313" r:id="rId41"/>
    <p:sldId id="315" r:id="rId42"/>
    <p:sldId id="316" r:id="rId43"/>
    <p:sldId id="317" r:id="rId44"/>
    <p:sldId id="318" r:id="rId45"/>
    <p:sldId id="319" r:id="rId46"/>
    <p:sldId id="320" r:id="rId47"/>
    <p:sldId id="321" r:id="rId48"/>
    <p:sldId id="322" r:id="rId49"/>
    <p:sldId id="323" r:id="rId50"/>
    <p:sldId id="324" r:id="rId51"/>
    <p:sldId id="325" r:id="rId52"/>
    <p:sldId id="326" r:id="rId53"/>
    <p:sldId id="327" r:id="rId5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p:scale>
          <a:sx n="75" d="100"/>
          <a:sy n="75" d="100"/>
        </p:scale>
        <p:origin x="-1236" y="19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9.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0.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0.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0.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3316EA0-F59C-4CA4-BFBE-CB9B9A322DE3}" type="datetimeFigureOut">
              <a:rPr lang="ar-SA" smtClean="0"/>
              <a:pPr/>
              <a:t>18/12/37</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C6A22DE-A1AC-4A0F-A44F-442B7E80E4A7}"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histologylab.ccnmtl.columbia.edu/assets_c/2009/07/43-1300.html"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uptodate.com/contents/image?imageKey=NEPH/65786&amp;topicKey=PEDS/6119&amp;rank=1~150&amp;source=see_link" TargetMode="External"/><Relationship Id="rId2" Type="http://schemas.openxmlformats.org/officeDocument/2006/relationships/slide" Target="../slides/slide19.xml"/><Relationship Id="rId1" Type="http://schemas.openxmlformats.org/officeDocument/2006/relationships/notesMaster" Target="../notesMasters/notesMaster1.xml"/><Relationship Id="rId5" Type="http://schemas.openxmlformats.org/officeDocument/2006/relationships/hyperlink" Target="http://www.uptodate.com/contents/image?imageKey=NEPH/79440~NEPH/62064&amp;topicKey=PEDS/6119&amp;rank=1~150&amp;source=see_link" TargetMode="External"/><Relationship Id="rId4" Type="http://schemas.openxmlformats.org/officeDocument/2006/relationships/hyperlink" Target="http://www.uptodate.com/contents/image?imageKey=NEPH/55778&amp;topicKey=PEDS/6119&amp;rank=1~150&amp;source=see_link"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Electron Micrographs</a:t>
            </a:r>
          </a:p>
          <a:p>
            <a:r>
              <a:rPr lang="en-US" dirty="0" smtClean="0"/>
              <a:t>Examine the electron Micrographs so that you understand the </a:t>
            </a:r>
            <a:r>
              <a:rPr lang="en-US" dirty="0" err="1" smtClean="0"/>
              <a:t>ultrastructural</a:t>
            </a:r>
            <a:r>
              <a:rPr lang="en-US" dirty="0" smtClean="0"/>
              <a:t> equivalents of the structures you have seen under the microscope.</a:t>
            </a:r>
          </a:p>
          <a:p>
            <a:r>
              <a:rPr lang="en-US" b="1" dirty="0" smtClean="0"/>
              <a:t>Vascular Arrangement in </a:t>
            </a:r>
            <a:r>
              <a:rPr lang="en-US" b="1" dirty="0" err="1" smtClean="0"/>
              <a:t>Glomeruli</a:t>
            </a:r>
            <a:r>
              <a:rPr lang="en-US" b="1" dirty="0" smtClean="0"/>
              <a:t> (SEM)</a:t>
            </a:r>
          </a:p>
          <a:p>
            <a:r>
              <a:rPr lang="en-US" dirty="0" smtClean="0"/>
              <a:t/>
            </a:r>
            <a:br>
              <a:rPr lang="en-US" dirty="0" smtClean="0"/>
            </a:br>
            <a:r>
              <a:rPr lang="en-US" dirty="0" smtClean="0">
                <a:hlinkClick r:id="rId3"/>
              </a:rPr>
              <a:t>View larger size</a:t>
            </a:r>
            <a:r>
              <a:rPr lang="en-US" dirty="0" smtClean="0"/>
              <a:t> </a:t>
            </a:r>
          </a:p>
          <a:p>
            <a:r>
              <a:rPr lang="en-US" dirty="0" smtClean="0"/>
              <a:t>Scanning electron micrograph of arterial blood supply to renal </a:t>
            </a:r>
            <a:r>
              <a:rPr lang="en-US" dirty="0" err="1" smtClean="0"/>
              <a:t>glomeruli</a:t>
            </a:r>
            <a:r>
              <a:rPr lang="en-US" dirty="0" smtClean="0"/>
              <a:t> (*). The afferent arterioles (</a:t>
            </a:r>
            <a:r>
              <a:rPr lang="en-US" dirty="0" err="1" smtClean="0"/>
              <a:t>aa</a:t>
            </a:r>
            <a:r>
              <a:rPr lang="en-US" dirty="0" smtClean="0"/>
              <a:t>) that supply the </a:t>
            </a:r>
            <a:r>
              <a:rPr lang="en-US" dirty="0" err="1" smtClean="0"/>
              <a:t>glomeruli</a:t>
            </a:r>
            <a:r>
              <a:rPr lang="en-US" dirty="0" smtClean="0"/>
              <a:t> (asterisk) receive blood from an interlobular artery (</a:t>
            </a:r>
            <a:r>
              <a:rPr lang="en-US" dirty="0" err="1" smtClean="0"/>
              <a:t>ia</a:t>
            </a:r>
            <a:r>
              <a:rPr lang="en-US" dirty="0" smtClean="0"/>
              <a:t>). Cormack, D.H. Ham's Histology, 9th ed., Lippincott, Philadelphia, 1987</a:t>
            </a:r>
            <a:endParaRPr lang="en-US" dirty="0"/>
          </a:p>
        </p:txBody>
      </p:sp>
      <p:sp>
        <p:nvSpPr>
          <p:cNvPr id="4" name="Slide Number Placeholder 3"/>
          <p:cNvSpPr>
            <a:spLocks noGrp="1"/>
          </p:cNvSpPr>
          <p:nvPr>
            <p:ph type="sldNum" sz="quarter" idx="10"/>
          </p:nvPr>
        </p:nvSpPr>
        <p:spPr/>
        <p:txBody>
          <a:bodyPr/>
          <a:lstStyle/>
          <a:p>
            <a:fld id="{0625FEF0-40A5-4883-850D-8E6C32E0CD4A}" type="slidenum">
              <a:rPr lang="en-PH" smtClean="0"/>
              <a:pPr/>
              <a:t>5</a:t>
            </a:fld>
            <a:endParaRPr lang="en-PH"/>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a:t>
            </a:r>
            <a:r>
              <a:rPr lang="en-US" dirty="0" err="1" smtClean="0"/>
              <a:t>glomerular</a:t>
            </a:r>
            <a:r>
              <a:rPr lang="en-US" dirty="0" smtClean="0"/>
              <a:t> visceral epithelium consists of </a:t>
            </a:r>
            <a:r>
              <a:rPr lang="en-US" dirty="0" err="1" smtClean="0"/>
              <a:t>podocytes</a:t>
            </a:r>
            <a:r>
              <a:rPr lang="en-US" dirty="0" smtClean="0"/>
              <a:t> that have primary (1) extensions that branch to form secondary (2) processes from which the </a:t>
            </a:r>
            <a:r>
              <a:rPr lang="en-US" dirty="0" err="1" smtClean="0"/>
              <a:t>podocyte</a:t>
            </a:r>
            <a:r>
              <a:rPr lang="en-US" dirty="0" smtClean="0"/>
              <a:t> feet (pedicels) extend as side branches and contact the </a:t>
            </a:r>
            <a:r>
              <a:rPr lang="en-US" dirty="0" err="1" smtClean="0"/>
              <a:t>glomerular</a:t>
            </a:r>
            <a:r>
              <a:rPr lang="en-US" dirty="0" smtClean="0"/>
              <a:t> basement membrane. Arrows indicate </a:t>
            </a:r>
            <a:r>
              <a:rPr lang="en-US" dirty="0" err="1" smtClean="0"/>
              <a:t>interdigitating</a:t>
            </a:r>
            <a:r>
              <a:rPr lang="en-US" dirty="0" smtClean="0"/>
              <a:t> secondary processes of two neighboring </a:t>
            </a:r>
            <a:r>
              <a:rPr lang="en-US" dirty="0" err="1" smtClean="0"/>
              <a:t>podocytes</a:t>
            </a:r>
            <a:r>
              <a:rPr lang="en-US" dirty="0" smtClean="0"/>
              <a:t> (Inset). Cormack, D.H. Ham's Histology, 9th ed., Lippincott, Philadelphia, 1987, p. 578</a:t>
            </a:r>
            <a:endParaRPr lang="ar-SA" smtClean="0"/>
          </a:p>
          <a:p>
            <a:endParaRPr lang="ar-SA"/>
          </a:p>
        </p:txBody>
      </p:sp>
      <p:sp>
        <p:nvSpPr>
          <p:cNvPr id="4" name="Slide Number Placeholder 3"/>
          <p:cNvSpPr>
            <a:spLocks noGrp="1"/>
          </p:cNvSpPr>
          <p:nvPr>
            <p:ph type="sldNum" sz="quarter" idx="10"/>
          </p:nvPr>
        </p:nvSpPr>
        <p:spPr/>
        <p:txBody>
          <a:bodyPr/>
          <a:lstStyle/>
          <a:p>
            <a:fld id="{0625FEF0-40A5-4883-850D-8E6C32E0CD4A}" type="slidenum">
              <a:rPr lang="en-PH" smtClean="0"/>
              <a:pPr/>
              <a:t>10</a:t>
            </a:fld>
            <a:endParaRPr lang="en-PH"/>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Portion of </a:t>
            </a:r>
            <a:r>
              <a:rPr lang="en-US" dirty="0" err="1" smtClean="0"/>
              <a:t>glomerulus</a:t>
            </a:r>
            <a:r>
              <a:rPr lang="en-US" dirty="0" smtClean="0"/>
              <a:t> with three profiles of capillaries (C ). Endothelial lining is highly fenestrated (F). </a:t>
            </a:r>
            <a:r>
              <a:rPr lang="en-US" dirty="0" err="1" smtClean="0"/>
              <a:t>Podocytes</a:t>
            </a:r>
            <a:r>
              <a:rPr lang="en-US" dirty="0" smtClean="0"/>
              <a:t> (P) extend primary processes (P1) that give rise to numerous foot processes (P2) which lie on the thick basement membrane (BM). Adjacent foot processes( aka pedicels),(separated by filtration slits (FS) are derived from different </a:t>
            </a:r>
            <a:r>
              <a:rPr lang="en-US" dirty="0" err="1" smtClean="0"/>
              <a:t>podocytes</a:t>
            </a:r>
            <a:r>
              <a:rPr lang="en-US" dirty="0" smtClean="0"/>
              <a:t>. The basement membrane is a product of both the endothelial cells and </a:t>
            </a:r>
            <a:r>
              <a:rPr lang="en-US" dirty="0" err="1" smtClean="0"/>
              <a:t>podocytes</a:t>
            </a:r>
            <a:r>
              <a:rPr lang="en-US" dirty="0" smtClean="0"/>
              <a:t>. </a:t>
            </a:r>
            <a:br>
              <a:rPr lang="en-US" dirty="0" smtClean="0"/>
            </a:br>
            <a:r>
              <a:rPr lang="en-US" dirty="0" smtClean="0"/>
              <a:t>Young, B &amp; Heath, JW, </a:t>
            </a:r>
            <a:r>
              <a:rPr lang="en-US" dirty="0" err="1" smtClean="0"/>
              <a:t>Wheater's</a:t>
            </a:r>
            <a:r>
              <a:rPr lang="en-US" dirty="0" smtClean="0"/>
              <a:t> Functional Histology, 4th ed., Churchill Livingstone, London, 2000</a:t>
            </a:r>
            <a:endParaRPr lang="ar-SA" dirty="0"/>
          </a:p>
        </p:txBody>
      </p:sp>
      <p:sp>
        <p:nvSpPr>
          <p:cNvPr id="4" name="Slide Number Placeholder 3"/>
          <p:cNvSpPr>
            <a:spLocks noGrp="1"/>
          </p:cNvSpPr>
          <p:nvPr>
            <p:ph type="sldNum" sz="quarter" idx="10"/>
          </p:nvPr>
        </p:nvSpPr>
        <p:spPr/>
        <p:txBody>
          <a:bodyPr/>
          <a:lstStyle/>
          <a:p>
            <a:fld id="{0625FEF0-40A5-4883-850D-8E6C32E0CD4A}" type="slidenum">
              <a:rPr lang="en-PH" smtClean="0"/>
              <a:pPr/>
              <a:t>13</a:t>
            </a:fld>
            <a:endParaRPr lang="en-PH"/>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are numerous causes of </a:t>
            </a:r>
            <a:r>
              <a:rPr lang="en-US" dirty="0" err="1" smtClean="0"/>
              <a:t>glomerular</a:t>
            </a:r>
            <a:r>
              <a:rPr lang="en-US" dirty="0" smtClean="0"/>
              <a:t> diseases in children. Many of these conditions vary in their presentation with mild or no symptoms to serious renal disease with life-threatening complications. As a result, the diagnosis of a specific </a:t>
            </a:r>
            <a:r>
              <a:rPr lang="en-US" dirty="0" err="1" smtClean="0"/>
              <a:t>glomerular</a:t>
            </a:r>
            <a:r>
              <a:rPr lang="en-US" dirty="0" smtClean="0"/>
              <a:t> disease is challenging in children but important so that therapy, if helpful and needed, can be initiated</a:t>
            </a:r>
            <a:endParaRPr lang="ar-SA" dirty="0"/>
          </a:p>
        </p:txBody>
      </p:sp>
      <p:sp>
        <p:nvSpPr>
          <p:cNvPr id="4" name="Slide Number Placeholder 3"/>
          <p:cNvSpPr>
            <a:spLocks noGrp="1"/>
          </p:cNvSpPr>
          <p:nvPr>
            <p:ph type="sldNum" sz="quarter" idx="10"/>
          </p:nvPr>
        </p:nvSpPr>
        <p:spPr/>
        <p:txBody>
          <a:bodyPr/>
          <a:lstStyle/>
          <a:p>
            <a:fld id="{AC6A22DE-A1AC-4A0F-A44F-442B7E80E4A7}" type="slidenum">
              <a:rPr lang="ar-SA" smtClean="0"/>
              <a:pPr/>
              <a:t>14</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r>
              <a:rPr lang="en-US" dirty="0" smtClean="0"/>
              <a:t> Testing of the urine is the most important noninvasive test in determining whether or not a child has </a:t>
            </a:r>
            <a:r>
              <a:rPr lang="en-US" dirty="0" err="1" smtClean="0"/>
              <a:t>glomerular</a:t>
            </a:r>
            <a:r>
              <a:rPr lang="en-US" dirty="0" smtClean="0"/>
              <a:t> disease, and if present, distinguishes between the two patterns of </a:t>
            </a:r>
            <a:r>
              <a:rPr lang="en-US" dirty="0" err="1" smtClean="0"/>
              <a:t>glomerular</a:t>
            </a:r>
            <a:r>
              <a:rPr lang="en-US" dirty="0" smtClean="0"/>
              <a:t> disease. Children who have evidence of </a:t>
            </a:r>
            <a:r>
              <a:rPr lang="en-US" dirty="0" err="1" smtClean="0"/>
              <a:t>glomerular</a:t>
            </a:r>
            <a:r>
              <a:rPr lang="en-US" dirty="0" smtClean="0"/>
              <a:t> bleeding are likely to have </a:t>
            </a:r>
            <a:r>
              <a:rPr lang="en-US" dirty="0" err="1" smtClean="0"/>
              <a:t>glomerulonephritis</a:t>
            </a:r>
            <a:r>
              <a:rPr lang="en-US" dirty="0" smtClean="0"/>
              <a:t>, and those with heavy </a:t>
            </a:r>
            <a:r>
              <a:rPr lang="en-US" dirty="0" err="1" smtClean="0"/>
              <a:t>proteinuria</a:t>
            </a:r>
            <a:r>
              <a:rPr lang="en-US" dirty="0" smtClean="0"/>
              <a:t> are likely to have </a:t>
            </a:r>
            <a:r>
              <a:rPr lang="en-US" dirty="0" err="1" smtClean="0"/>
              <a:t>nephrotic</a:t>
            </a:r>
            <a:r>
              <a:rPr lang="en-US" dirty="0" smtClean="0"/>
              <a:t> syndrome.</a:t>
            </a:r>
          </a:p>
          <a:p>
            <a:r>
              <a:rPr lang="en-US" dirty="0" smtClean="0"/>
              <a:t>The following urinalysis findings, if present, are indicative of </a:t>
            </a:r>
            <a:r>
              <a:rPr lang="en-US" dirty="0" err="1" smtClean="0"/>
              <a:t>glomerular</a:t>
            </a:r>
            <a:r>
              <a:rPr lang="en-US" dirty="0" smtClean="0"/>
              <a:t> bleeding and </a:t>
            </a:r>
            <a:r>
              <a:rPr lang="en-US" dirty="0" err="1" smtClean="0"/>
              <a:t>glomerulonephritis</a:t>
            </a:r>
            <a:r>
              <a:rPr lang="en-US" dirty="0" smtClean="0"/>
              <a:t>. However, the absence of these findings does not exclude </a:t>
            </a:r>
            <a:r>
              <a:rPr lang="en-US" dirty="0" err="1" smtClean="0"/>
              <a:t>glomerulonephritis</a:t>
            </a:r>
            <a:r>
              <a:rPr lang="en-US" dirty="0" smtClean="0"/>
              <a:t> (</a:t>
            </a:r>
            <a:r>
              <a:rPr lang="en-US" dirty="0" smtClean="0">
                <a:hlinkClick r:id="rId3"/>
              </a:rPr>
              <a:t>table 2</a:t>
            </a:r>
            <a:r>
              <a:rPr lang="en-US" dirty="0" smtClean="0"/>
              <a:t>).</a:t>
            </a:r>
          </a:p>
          <a:p>
            <a:pPr lvl="0" algn="l"/>
            <a:r>
              <a:rPr lang="en-US" dirty="0" smtClean="0"/>
              <a:t>Red cell casts (</a:t>
            </a:r>
            <a:r>
              <a:rPr lang="en-US" dirty="0" err="1" smtClean="0"/>
              <a:t>pathognomonic</a:t>
            </a:r>
            <a:r>
              <a:rPr lang="en-US" dirty="0" smtClean="0"/>
              <a:t> for </a:t>
            </a:r>
            <a:r>
              <a:rPr lang="en-US" dirty="0" err="1" smtClean="0"/>
              <a:t>glomerular</a:t>
            </a:r>
            <a:r>
              <a:rPr lang="en-US" dirty="0" smtClean="0"/>
              <a:t> bleeding) (</a:t>
            </a:r>
            <a:r>
              <a:rPr lang="en-US" dirty="0" smtClean="0">
                <a:hlinkClick r:id="rId4"/>
              </a:rPr>
              <a:t>picture 1</a:t>
            </a:r>
            <a:r>
              <a:rPr lang="en-US" dirty="0" smtClean="0"/>
              <a:t>) </a:t>
            </a:r>
          </a:p>
          <a:p>
            <a:pPr lvl="0"/>
            <a:r>
              <a:rPr lang="en-US" dirty="0" smtClean="0"/>
              <a:t>Red blood cells that are </a:t>
            </a:r>
            <a:r>
              <a:rPr lang="en-US" dirty="0" err="1" smtClean="0"/>
              <a:t>dysmorphic</a:t>
            </a:r>
            <a:r>
              <a:rPr lang="en-US" dirty="0" smtClean="0"/>
              <a:t> in appearance (</a:t>
            </a:r>
            <a:r>
              <a:rPr lang="en-US" dirty="0" smtClean="0">
                <a:hlinkClick r:id="rId5"/>
              </a:rPr>
              <a:t>picture 2A-B</a:t>
            </a:r>
            <a:r>
              <a:rPr lang="en-US" dirty="0" smtClean="0"/>
              <a:t>) </a:t>
            </a:r>
          </a:p>
          <a:p>
            <a:pPr lvl="0"/>
            <a:r>
              <a:rPr lang="en-US" dirty="0" smtClean="0"/>
              <a:t>Protein excretion greater than 100 mg/m2 per day at a time when there is no gross bleeding</a:t>
            </a:r>
          </a:p>
          <a:p>
            <a:pPr algn="l"/>
            <a:r>
              <a:rPr lang="en-US" dirty="0" smtClean="0"/>
              <a:t>In contrast, the urinalysis of children with </a:t>
            </a:r>
            <a:r>
              <a:rPr lang="en-US" dirty="0" err="1" smtClean="0"/>
              <a:t>nephrotic</a:t>
            </a:r>
            <a:r>
              <a:rPr lang="en-US" dirty="0" smtClean="0"/>
              <a:t> syndrome is associated with heavy </a:t>
            </a:r>
            <a:r>
              <a:rPr lang="en-US" dirty="0" err="1" smtClean="0"/>
              <a:t>proteinuria</a:t>
            </a:r>
            <a:r>
              <a:rPr lang="en-US" dirty="0" smtClean="0"/>
              <a:t> and </a:t>
            </a:r>
            <a:r>
              <a:rPr lang="en-US" dirty="0" err="1" smtClean="0"/>
              <a:t>lipiduria</a:t>
            </a:r>
            <a:r>
              <a:rPr lang="en-US" dirty="0" smtClean="0"/>
              <a:t> but few cells or cast. Although the urinary dipstick measurement is a qualitative test, a 4+ recording, which corresponds to a concentration of urinary albumin of 1000 mg/</a:t>
            </a:r>
            <a:r>
              <a:rPr lang="en-US" dirty="0" err="1" smtClean="0"/>
              <a:t>dL</a:t>
            </a:r>
            <a:r>
              <a:rPr lang="en-US" dirty="0" smtClean="0"/>
              <a:t>, is suggestive of </a:t>
            </a:r>
            <a:r>
              <a:rPr lang="en-US" dirty="0" err="1" smtClean="0"/>
              <a:t>nephrotic</a:t>
            </a:r>
            <a:r>
              <a:rPr lang="en-US" dirty="0" smtClean="0"/>
              <a:t> range </a:t>
            </a:r>
            <a:r>
              <a:rPr lang="en-US" dirty="0" err="1" smtClean="0"/>
              <a:t>proteinuria</a:t>
            </a:r>
            <a:r>
              <a:rPr lang="en-US" dirty="0" smtClean="0"/>
              <a:t>, defined as a urinary protein excretion greater than 50 mg/kg per day or 40 mg/m2 per hour</a:t>
            </a:r>
            <a:endParaRPr lang="ar-SA" dirty="0"/>
          </a:p>
        </p:txBody>
      </p:sp>
      <p:sp>
        <p:nvSpPr>
          <p:cNvPr id="4" name="Slide Number Placeholder 3"/>
          <p:cNvSpPr>
            <a:spLocks noGrp="1"/>
          </p:cNvSpPr>
          <p:nvPr>
            <p:ph type="sldNum" sz="quarter" idx="10"/>
          </p:nvPr>
        </p:nvSpPr>
        <p:spPr/>
        <p:txBody>
          <a:bodyPr/>
          <a:lstStyle/>
          <a:p>
            <a:fld id="{AC6A22DE-A1AC-4A0F-A44F-442B7E80E4A7}" type="slidenum">
              <a:rPr lang="ar-SA" smtClean="0"/>
              <a:pPr/>
              <a:t>19</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C30237-0934-4EFF-8FDD-E1117F28D637}" type="slidenum">
              <a:rPr lang="ar-SA"/>
              <a:pPr/>
              <a:t>27</a:t>
            </a:fld>
            <a:endParaRPr lang="en-US"/>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p:txBody>
          <a:bodyPr/>
          <a:lstStyle/>
          <a:p>
            <a:endParaRPr 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A8AE05-2C0F-49E8-BCD6-B1C3D5CB359E}" type="slidenum">
              <a:rPr lang="ar-SA"/>
              <a:pPr/>
              <a:t>29</a:t>
            </a:fld>
            <a:endParaRPr lang="en-US"/>
          </a:p>
        </p:txBody>
      </p:sp>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p:txBody>
          <a:bodyPr/>
          <a:lstStyle/>
          <a:p>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2697C946-D581-45BE-86A8-E7BB05C393FC}" type="datetimeFigureOut">
              <a:rPr lang="ar-SA" smtClean="0"/>
              <a:pPr/>
              <a:t>18/12/37</a:t>
            </a:fld>
            <a:endParaRPr lang="ar-SA"/>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CBA58754-D28A-4C2C-9066-1305DEC720CD}" type="slidenum">
              <a:rPr lang="ar-SA" smtClean="0"/>
              <a:pPr/>
              <a:t>‹#›</a:t>
            </a:fld>
            <a:endParaRPr lang="ar-SA"/>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697C946-D581-45BE-86A8-E7BB05C393FC}" type="datetimeFigureOut">
              <a:rPr lang="ar-SA" smtClean="0"/>
              <a:pPr/>
              <a:t>18/12/37</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CBA58754-D28A-4C2C-9066-1305DEC720C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697C946-D581-45BE-86A8-E7BB05C393FC}" type="datetimeFigureOut">
              <a:rPr lang="ar-SA" smtClean="0"/>
              <a:pPr/>
              <a:t>18/12/37</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CBA58754-D28A-4C2C-9066-1305DEC720CD}"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697C946-D581-45BE-86A8-E7BB05C393FC}" type="datetimeFigureOut">
              <a:rPr lang="ar-SA" smtClean="0"/>
              <a:pPr/>
              <a:t>18/12/37</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CBA58754-D28A-4C2C-9066-1305DEC720C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2697C946-D581-45BE-86A8-E7BB05C393FC}" type="datetimeFigureOut">
              <a:rPr lang="ar-SA" smtClean="0"/>
              <a:pPr/>
              <a:t>18/12/37</a:t>
            </a:fld>
            <a:endParaRPr lang="ar-SA"/>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CBA58754-D28A-4C2C-9066-1305DEC720CD}" type="slidenum">
              <a:rPr lang="ar-SA" smtClean="0"/>
              <a:pPr/>
              <a:t>‹#›</a:t>
            </a:fld>
            <a:endParaRPr lang="ar-SA"/>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697C946-D581-45BE-86A8-E7BB05C393FC}" type="datetimeFigureOut">
              <a:rPr lang="ar-SA" smtClean="0"/>
              <a:pPr/>
              <a:t>18/12/37</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a:xfrm>
            <a:off x="8641080" y="6514568"/>
            <a:ext cx="464288" cy="274320"/>
          </a:xfrm>
        </p:spPr>
        <p:txBody>
          <a:bodyPr/>
          <a:lstStyle>
            <a:extLst/>
          </a:lstStyle>
          <a:p>
            <a:fld id="{CBA58754-D28A-4C2C-9066-1305DEC720CD}" type="slidenum">
              <a:rPr lang="ar-SA" smtClean="0"/>
              <a:pPr/>
              <a:t>‹#›</a:t>
            </a:fld>
            <a:endParaRPr lang="ar-SA"/>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697C946-D581-45BE-86A8-E7BB05C393FC}" type="datetimeFigureOut">
              <a:rPr lang="ar-SA" smtClean="0"/>
              <a:pPr/>
              <a:t>18/12/37</a:t>
            </a:fld>
            <a:endParaRPr lang="ar-SA"/>
          </a:p>
        </p:txBody>
      </p:sp>
      <p:sp>
        <p:nvSpPr>
          <p:cNvPr id="8" name="Footer Placeholder 7"/>
          <p:cNvSpPr>
            <a:spLocks noGrp="1"/>
          </p:cNvSpPr>
          <p:nvPr>
            <p:ph type="ftr" sz="quarter" idx="11"/>
          </p:nvPr>
        </p:nvSpPr>
        <p:spPr/>
        <p:txBody>
          <a:bodyPr/>
          <a:lstStyle>
            <a:extLst/>
          </a:lstStyle>
          <a:p>
            <a:endParaRPr lang="ar-SA"/>
          </a:p>
        </p:txBody>
      </p:sp>
      <p:sp>
        <p:nvSpPr>
          <p:cNvPr id="9" name="Slide Number Placeholder 8"/>
          <p:cNvSpPr>
            <a:spLocks noGrp="1"/>
          </p:cNvSpPr>
          <p:nvPr>
            <p:ph type="sldNum" sz="quarter" idx="12"/>
          </p:nvPr>
        </p:nvSpPr>
        <p:spPr>
          <a:xfrm>
            <a:off x="8641080" y="6514568"/>
            <a:ext cx="464288" cy="274320"/>
          </a:xfrm>
        </p:spPr>
        <p:txBody>
          <a:bodyPr/>
          <a:lstStyle>
            <a:extLst/>
          </a:lstStyle>
          <a:p>
            <a:fld id="{CBA58754-D28A-4C2C-9066-1305DEC720CD}"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697C946-D581-45BE-86A8-E7BB05C393FC}" type="datetimeFigureOut">
              <a:rPr lang="ar-SA" smtClean="0"/>
              <a:pPr/>
              <a:t>18/12/37</a:t>
            </a:fld>
            <a:endParaRPr lang="ar-SA"/>
          </a:p>
        </p:txBody>
      </p:sp>
      <p:sp>
        <p:nvSpPr>
          <p:cNvPr id="4" name="Footer Placeholder 3"/>
          <p:cNvSpPr>
            <a:spLocks noGrp="1"/>
          </p:cNvSpPr>
          <p:nvPr>
            <p:ph type="ftr" sz="quarter" idx="11"/>
          </p:nvPr>
        </p:nvSpPr>
        <p:spPr/>
        <p:txBody>
          <a:bodyPr/>
          <a:lstStyle>
            <a:extLst/>
          </a:lstStyle>
          <a:p>
            <a:endParaRPr lang="ar-SA"/>
          </a:p>
        </p:txBody>
      </p:sp>
      <p:sp>
        <p:nvSpPr>
          <p:cNvPr id="5" name="Slide Number Placeholder 4"/>
          <p:cNvSpPr>
            <a:spLocks noGrp="1"/>
          </p:cNvSpPr>
          <p:nvPr>
            <p:ph type="sldNum" sz="quarter" idx="12"/>
          </p:nvPr>
        </p:nvSpPr>
        <p:spPr/>
        <p:txBody>
          <a:bodyPr/>
          <a:lstStyle>
            <a:extLst/>
          </a:lstStyle>
          <a:p>
            <a:fld id="{CBA58754-D28A-4C2C-9066-1305DEC720CD}" type="slidenum">
              <a:rPr lang="ar-SA" smtClean="0"/>
              <a:pPr/>
              <a:t>‹#›</a:t>
            </a:fld>
            <a:endParaRPr lang="ar-SA"/>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697C946-D581-45BE-86A8-E7BB05C393FC}" type="datetimeFigureOut">
              <a:rPr lang="ar-SA" smtClean="0"/>
              <a:pPr/>
              <a:t>18/12/37</a:t>
            </a:fld>
            <a:endParaRPr lang="ar-SA"/>
          </a:p>
        </p:txBody>
      </p:sp>
      <p:sp>
        <p:nvSpPr>
          <p:cNvPr id="3" name="Footer Placeholder 2"/>
          <p:cNvSpPr>
            <a:spLocks noGrp="1"/>
          </p:cNvSpPr>
          <p:nvPr>
            <p:ph type="ftr" sz="quarter" idx="11"/>
          </p:nvPr>
        </p:nvSpPr>
        <p:spPr/>
        <p:txBody>
          <a:bodyPr/>
          <a:lstStyle>
            <a:extLst/>
          </a:lstStyle>
          <a:p>
            <a:endParaRPr lang="ar-SA"/>
          </a:p>
        </p:txBody>
      </p:sp>
      <p:sp>
        <p:nvSpPr>
          <p:cNvPr id="4" name="Slide Number Placeholder 3"/>
          <p:cNvSpPr>
            <a:spLocks noGrp="1"/>
          </p:cNvSpPr>
          <p:nvPr>
            <p:ph type="sldNum" sz="quarter" idx="12"/>
          </p:nvPr>
        </p:nvSpPr>
        <p:spPr/>
        <p:txBody>
          <a:bodyPr/>
          <a:lstStyle>
            <a:extLst/>
          </a:lstStyle>
          <a:p>
            <a:fld id="{CBA58754-D28A-4C2C-9066-1305DEC720C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2697C946-D581-45BE-86A8-E7BB05C393FC}" type="datetimeFigureOut">
              <a:rPr lang="ar-SA" smtClean="0"/>
              <a:pPr/>
              <a:t>18/12/37</a:t>
            </a:fld>
            <a:endParaRPr lang="ar-SA"/>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CBA58754-D28A-4C2C-9066-1305DEC720CD}" type="slidenum">
              <a:rPr lang="ar-SA" smtClean="0"/>
              <a:pPr/>
              <a:t>‹#›</a:t>
            </a:fld>
            <a:endParaRPr lang="ar-SA"/>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2697C946-D581-45BE-86A8-E7BB05C393FC}" type="datetimeFigureOut">
              <a:rPr lang="ar-SA" smtClean="0"/>
              <a:pPr/>
              <a:t>18/12/37</a:t>
            </a:fld>
            <a:endParaRPr lang="ar-SA"/>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CBA58754-D28A-4C2C-9066-1305DEC720CD}" type="slidenum">
              <a:rPr lang="ar-SA" smtClean="0"/>
              <a:pPr/>
              <a:t>‹#›</a:t>
            </a:fld>
            <a:endParaRPr lang="ar-SA"/>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ar-SA"/>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2697C946-D581-45BE-86A8-E7BB05C393FC}" type="datetimeFigureOut">
              <a:rPr lang="ar-SA" smtClean="0"/>
              <a:pPr/>
              <a:t>18/12/37</a:t>
            </a:fld>
            <a:endParaRPr lang="ar-SA"/>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CBA58754-D28A-4C2C-9066-1305DEC720CD}" type="slidenum">
              <a:rPr lang="ar-SA" smtClean="0"/>
              <a:pPr/>
              <a:t>‹#›</a:t>
            </a:fld>
            <a:endParaRPr lang="ar-SA"/>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marL="54864" algn="r" rtl="1"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r" rtl="1"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r" rtl="1"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r" rtl="1"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r" rtl="1"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r" rtl="1"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r" rtl="1"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5.bin"/><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5.vml"/><Relationship Id="rId5" Type="http://schemas.openxmlformats.org/officeDocument/2006/relationships/slide" Target="slide2.xml"/><Relationship Id="rId4" Type="http://schemas.openxmlformats.org/officeDocument/2006/relationships/slide" Target="slide37.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6.vml"/><Relationship Id="rId5" Type="http://schemas.openxmlformats.org/officeDocument/2006/relationships/slide" Target="slide7.xml"/><Relationship Id="rId4" Type="http://schemas.openxmlformats.org/officeDocument/2006/relationships/slide" Target="slide36.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7.v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slide" Target="slide36.xml"/><Relationship Id="rId2" Type="http://schemas.openxmlformats.org/officeDocument/2006/relationships/slide" Target="slide42.xml"/><Relationship Id="rId1" Type="http://schemas.openxmlformats.org/officeDocument/2006/relationships/slideLayout" Target="../slideLayouts/slideLayout7.xml"/><Relationship Id="rId6" Type="http://schemas.openxmlformats.org/officeDocument/2006/relationships/slide" Target="slide7.xml"/><Relationship Id="rId5" Type="http://schemas.openxmlformats.org/officeDocument/2006/relationships/slide" Target="slide51.xml"/><Relationship Id="rId4" Type="http://schemas.openxmlformats.org/officeDocument/2006/relationships/slide" Target="slide4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slide" Target="slide36.xml"/><Relationship Id="rId2" Type="http://schemas.openxmlformats.org/officeDocument/2006/relationships/slide" Target="slide42.xml"/><Relationship Id="rId1" Type="http://schemas.openxmlformats.org/officeDocument/2006/relationships/slideLayout" Target="../slideLayouts/slideLayout7.xml"/><Relationship Id="rId6" Type="http://schemas.openxmlformats.org/officeDocument/2006/relationships/slide" Target="slide7.xml"/><Relationship Id="rId5" Type="http://schemas.openxmlformats.org/officeDocument/2006/relationships/slide" Target="slide51.xml"/><Relationship Id="rId4" Type="http://schemas.openxmlformats.org/officeDocument/2006/relationships/slide" Target="slide45.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slide" Target="slide36.xml"/><Relationship Id="rId2" Type="http://schemas.openxmlformats.org/officeDocument/2006/relationships/slide" Target="slide42.xml"/><Relationship Id="rId1" Type="http://schemas.openxmlformats.org/officeDocument/2006/relationships/slideLayout" Target="../slideLayouts/slideLayout7.xml"/><Relationship Id="rId6" Type="http://schemas.openxmlformats.org/officeDocument/2006/relationships/slide" Target="slide7.xml"/><Relationship Id="rId5" Type="http://schemas.openxmlformats.org/officeDocument/2006/relationships/slide" Target="slide51.xml"/><Relationship Id="rId4" Type="http://schemas.openxmlformats.org/officeDocument/2006/relationships/slide" Target="slide45.xml"/></Relationships>
</file>

<file path=ppt/slides/_rels/slide51.xml.rels><?xml version="1.0" encoding="UTF-8" standalone="yes"?>
<Relationships xmlns="http://schemas.openxmlformats.org/package/2006/relationships"><Relationship Id="rId3" Type="http://schemas.openxmlformats.org/officeDocument/2006/relationships/slide" Target="slide36.xml"/><Relationship Id="rId2" Type="http://schemas.openxmlformats.org/officeDocument/2006/relationships/slide" Target="slide42.xml"/><Relationship Id="rId1" Type="http://schemas.openxmlformats.org/officeDocument/2006/relationships/slideLayout" Target="../slideLayouts/slideLayout7.xml"/><Relationship Id="rId6" Type="http://schemas.openxmlformats.org/officeDocument/2006/relationships/slide" Target="slide7.xml"/><Relationship Id="rId5" Type="http://schemas.openxmlformats.org/officeDocument/2006/relationships/slide" Target="slide51.xml"/><Relationship Id="rId4" Type="http://schemas.openxmlformats.org/officeDocument/2006/relationships/slide" Target="slide4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slide" Target="slide52.xml"/><Relationship Id="rId2" Type="http://schemas.openxmlformats.org/officeDocument/2006/relationships/slide" Target="slide49.xml"/><Relationship Id="rId1" Type="http://schemas.openxmlformats.org/officeDocument/2006/relationships/slideLayout" Target="../slideLayouts/slideLayout7.xml"/><Relationship Id="rId4" Type="http://schemas.openxmlformats.org/officeDocument/2006/relationships/slide" Target="slide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260648"/>
            <a:ext cx="8712968" cy="2160240"/>
          </a:xfrm>
        </p:spPr>
        <p:txBody>
          <a:bodyPr>
            <a:normAutofit/>
          </a:bodyPr>
          <a:lstStyle/>
          <a:p>
            <a:r>
              <a:rPr lang="en-US" sz="3200" dirty="0" smtClean="0">
                <a:solidFill>
                  <a:srgbClr val="FFFF00"/>
                </a:solidFill>
              </a:rPr>
              <a:t>Evaluation of a child with </a:t>
            </a:r>
            <a:r>
              <a:rPr lang="en-US" sz="3200" dirty="0" err="1" smtClean="0">
                <a:solidFill>
                  <a:srgbClr val="FFFF00"/>
                </a:solidFill>
              </a:rPr>
              <a:t>glomerular</a:t>
            </a:r>
            <a:r>
              <a:rPr lang="en-US" sz="3200" dirty="0" smtClean="0">
                <a:solidFill>
                  <a:srgbClr val="FFFF00"/>
                </a:solidFill>
              </a:rPr>
              <a:t> disease</a:t>
            </a:r>
            <a:r>
              <a:rPr lang="en-US" dirty="0" smtClean="0"/>
              <a:t/>
            </a:r>
            <a:br>
              <a:rPr lang="en-US" dirty="0" smtClean="0"/>
            </a:br>
            <a:endParaRPr lang="en-AU" b="1" dirty="0"/>
          </a:p>
        </p:txBody>
      </p:sp>
      <p:sp>
        <p:nvSpPr>
          <p:cNvPr id="3" name="Subtitle 2"/>
          <p:cNvSpPr>
            <a:spLocks noGrp="1"/>
          </p:cNvSpPr>
          <p:nvPr>
            <p:ph type="subTitle" idx="1"/>
          </p:nvPr>
        </p:nvSpPr>
        <p:spPr>
          <a:xfrm>
            <a:off x="323528" y="2780928"/>
            <a:ext cx="6400800" cy="1071570"/>
          </a:xfrm>
        </p:spPr>
        <p:txBody>
          <a:bodyPr/>
          <a:lstStyle/>
          <a:p>
            <a:pPr algn="l"/>
            <a:r>
              <a:rPr lang="en-AU" sz="2800" b="1" dirty="0" smtClean="0">
                <a:solidFill>
                  <a:srgbClr val="FFFF00"/>
                </a:solidFill>
              </a:rPr>
              <a:t>DR :</a:t>
            </a:r>
            <a:r>
              <a:rPr lang="en-AU" sz="2800" b="1" dirty="0" err="1" smtClean="0">
                <a:solidFill>
                  <a:srgbClr val="FFFF00"/>
                </a:solidFill>
              </a:rPr>
              <a:t>Abdulhadi</a:t>
            </a:r>
            <a:r>
              <a:rPr lang="en-AU" sz="2800" b="1" dirty="0" smtClean="0">
                <a:solidFill>
                  <a:srgbClr val="FFFF00"/>
                </a:solidFill>
              </a:rPr>
              <a:t>    </a:t>
            </a:r>
            <a:r>
              <a:rPr lang="en-AU" sz="2800" b="1" dirty="0" err="1" smtClean="0">
                <a:solidFill>
                  <a:srgbClr val="FFFF00"/>
                </a:solidFill>
              </a:rPr>
              <a:t>Altalhi</a:t>
            </a:r>
            <a:r>
              <a:rPr lang="en-AU" sz="2800" b="1" dirty="0" smtClean="0">
                <a:solidFill>
                  <a:srgbClr val="FFFF00"/>
                </a:solidFill>
              </a:rPr>
              <a:t> </a:t>
            </a:r>
            <a:r>
              <a:rPr lang="en-AU" b="1" dirty="0" smtClean="0"/>
              <a:t>.</a:t>
            </a:r>
            <a:endParaRPr lang="en-AU" b="1" dirty="0"/>
          </a:p>
        </p:txBody>
      </p:sp>
      <p:cxnSp>
        <p:nvCxnSpPr>
          <p:cNvPr id="5" name="Straight Connector 4"/>
          <p:cNvCxnSpPr/>
          <p:nvPr/>
        </p:nvCxnSpPr>
        <p:spPr>
          <a:xfrm>
            <a:off x="357158" y="2071678"/>
            <a:ext cx="8429684" cy="1588"/>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sp>
        <p:nvSpPr>
          <p:cNvPr id="6" name="Subtitle 2"/>
          <p:cNvSpPr txBox="1">
            <a:spLocks/>
          </p:cNvSpPr>
          <p:nvPr/>
        </p:nvSpPr>
        <p:spPr>
          <a:xfrm>
            <a:off x="438120" y="3929066"/>
            <a:ext cx="4919698" cy="2286016"/>
          </a:xfrm>
          <a:prstGeom prst="rect">
            <a:avLst/>
          </a:prstGeom>
        </p:spPr>
        <p:txBody>
          <a:bodyPr vert="horz" lIns="91440" tIns="45720" rIns="91440" bIns="45720" rtlCol="0">
            <a:normAutofit fontScale="925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1" i="0" u="none" strike="noStrike" kern="1200" cap="none" spc="0" normalizeH="0" baseline="0" noProof="0" dirty="0" smtClean="0">
                <a:ln>
                  <a:noFill/>
                </a:ln>
                <a:solidFill>
                  <a:schemeClr val="tx1">
                    <a:tint val="75000"/>
                  </a:schemeClr>
                </a:solidFill>
                <a:effectLst/>
                <a:uLnTx/>
                <a:uFillTx/>
                <a:latin typeface="+mn-lt"/>
                <a:ea typeface="+mn-ea"/>
                <a:cs typeface="+mn-cs"/>
              </a:rPr>
              <a:t>Department</a:t>
            </a:r>
            <a:r>
              <a:rPr kumimoji="0" lang="en-US" sz="3200" b="1" i="0" u="none" strike="noStrike" kern="1200" cap="none" spc="0" normalizeH="0" noProof="0" dirty="0" smtClean="0">
                <a:ln>
                  <a:noFill/>
                </a:ln>
                <a:solidFill>
                  <a:schemeClr val="tx1">
                    <a:tint val="75000"/>
                  </a:schemeClr>
                </a:solidFill>
                <a:effectLst/>
                <a:uLnTx/>
                <a:uFillTx/>
                <a:latin typeface="+mn-lt"/>
                <a:ea typeface="+mn-ea"/>
                <a:cs typeface="+mn-cs"/>
              </a:rPr>
              <a:t> of Pediatrics</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US" sz="3200" b="1" dirty="0" err="1" smtClean="0">
                <a:solidFill>
                  <a:schemeClr val="tx1">
                    <a:tint val="75000"/>
                  </a:schemeClr>
                </a:solidFill>
              </a:rPr>
              <a:t>Nephrology,Children</a:t>
            </a:r>
            <a:r>
              <a:rPr lang="en-US" sz="3200" b="1" dirty="0" smtClean="0">
                <a:solidFill>
                  <a:schemeClr val="tx1">
                    <a:tint val="75000"/>
                  </a:schemeClr>
                </a:solidFill>
              </a:rPr>
              <a:t> Hospital, King </a:t>
            </a:r>
            <a:r>
              <a:rPr lang="en-US" sz="3200" b="1" dirty="0" err="1" smtClean="0">
                <a:solidFill>
                  <a:schemeClr val="tx1">
                    <a:tint val="75000"/>
                  </a:schemeClr>
                </a:solidFill>
              </a:rPr>
              <a:t>saud</a:t>
            </a:r>
            <a:r>
              <a:rPr lang="en-US" sz="3200" b="1" dirty="0" smtClean="0">
                <a:solidFill>
                  <a:schemeClr val="tx1">
                    <a:tint val="75000"/>
                  </a:schemeClr>
                </a:solidFill>
              </a:rPr>
              <a:t>  Medical  City .</a:t>
            </a:r>
            <a:endParaRPr lang="en-US" sz="3200" b="1" baseline="0" dirty="0" smtClean="0">
              <a:solidFill>
                <a:schemeClr val="tx1">
                  <a:tint val="75000"/>
                </a:schemeClr>
              </a:solidFill>
            </a:endParaRPr>
          </a:p>
        </p:txBody>
      </p:sp>
      <p:pic>
        <p:nvPicPr>
          <p:cNvPr id="67587" name="Picture 3"/>
          <p:cNvPicPr>
            <a:picLocks noChangeAspect="1" noChangeArrowheads="1"/>
          </p:cNvPicPr>
          <p:nvPr/>
        </p:nvPicPr>
        <p:blipFill>
          <a:blip r:embed="rId2" cstate="print"/>
          <a:srcRect/>
          <a:stretch>
            <a:fillRect/>
          </a:stretch>
        </p:blipFill>
        <p:spPr bwMode="auto">
          <a:xfrm>
            <a:off x="5364088" y="3356992"/>
            <a:ext cx="3403753" cy="2952328"/>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ar-SA"/>
          </a:p>
        </p:txBody>
      </p:sp>
      <p:sp>
        <p:nvSpPr>
          <p:cNvPr id="4" name="Text Placeholder 3"/>
          <p:cNvSpPr>
            <a:spLocks noGrp="1"/>
          </p:cNvSpPr>
          <p:nvPr>
            <p:ph type="body" idx="2"/>
          </p:nvPr>
        </p:nvSpPr>
        <p:spPr/>
        <p:txBody>
          <a:bodyPr/>
          <a:lstStyle/>
          <a:p>
            <a:endParaRPr lang="ar-SA"/>
          </a:p>
        </p:txBody>
      </p:sp>
      <p:pic>
        <p:nvPicPr>
          <p:cNvPr id="95234" name="Picture 2"/>
          <p:cNvPicPr>
            <a:picLocks noGrp="1" noChangeAspect="1" noChangeArrowheads="1"/>
          </p:cNvPicPr>
          <p:nvPr>
            <p:ph sz="half" idx="1"/>
          </p:nvPr>
        </p:nvPicPr>
        <p:blipFill>
          <a:blip r:embed="rId3" cstate="print"/>
          <a:srcRect/>
          <a:stretch>
            <a:fillRect/>
          </a:stretch>
        </p:blipFill>
        <p:spPr bwMode="auto">
          <a:xfrm>
            <a:off x="323528" y="476672"/>
            <a:ext cx="8415030" cy="5792858"/>
          </a:xfrm>
          <a:prstGeom prst="rect">
            <a:avLst/>
          </a:prstGeom>
          <a:noFill/>
          <a:ln w="9525">
            <a:noFill/>
            <a:miter lim="800000"/>
            <a:headEnd/>
            <a:tailEnd/>
          </a:ln>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A9CD76AA-54D8-423B-B247-AAF0165E4A51}" type="slidenum">
              <a:rPr lang="en-US"/>
              <a:pPr/>
              <a:t>11</a:t>
            </a:fld>
            <a:endParaRPr lang="en-US"/>
          </a:p>
        </p:txBody>
      </p:sp>
      <p:sp>
        <p:nvSpPr>
          <p:cNvPr id="19458" name="Rectangle 2"/>
          <p:cNvSpPr>
            <a:spLocks noChangeArrowheads="1"/>
          </p:cNvSpPr>
          <p:nvPr/>
        </p:nvSpPr>
        <p:spPr bwMode="auto">
          <a:xfrm>
            <a:off x="3752850" y="2214563"/>
            <a:ext cx="9144000" cy="0"/>
          </a:xfrm>
          <a:prstGeom prst="rect">
            <a:avLst/>
          </a:prstGeom>
          <a:noFill/>
          <a:ln w="9525">
            <a:noFill/>
            <a:miter lim="800000"/>
            <a:headEnd/>
            <a:tailEnd/>
          </a:ln>
          <a:effectLst/>
        </p:spPr>
        <p:txBody>
          <a:bodyPr>
            <a:spAutoFit/>
          </a:bodyPr>
          <a:lstStyle/>
          <a:p>
            <a:endParaRPr lang="ar-SA"/>
          </a:p>
        </p:txBody>
      </p:sp>
      <p:sp>
        <p:nvSpPr>
          <p:cNvPr id="19459" name="Rectangle 3"/>
          <p:cNvSpPr>
            <a:spLocks noGrp="1" noChangeArrowheads="1"/>
          </p:cNvSpPr>
          <p:nvPr>
            <p:ph type="body" idx="1"/>
          </p:nvPr>
        </p:nvSpPr>
        <p:spPr>
          <a:xfrm>
            <a:off x="685800" y="1981200"/>
            <a:ext cx="1981200" cy="2667000"/>
          </a:xfrm>
        </p:spPr>
        <p:txBody>
          <a:bodyPr/>
          <a:lstStyle/>
          <a:p>
            <a:endParaRPr lang="en-GB"/>
          </a:p>
          <a:p>
            <a:endParaRPr lang="en-GB"/>
          </a:p>
          <a:p>
            <a:endParaRPr lang="en-GB"/>
          </a:p>
          <a:p>
            <a:endParaRPr lang="en-US"/>
          </a:p>
        </p:txBody>
      </p:sp>
      <p:sp>
        <p:nvSpPr>
          <p:cNvPr id="19460" name="Text Box 4"/>
          <p:cNvSpPr txBox="1">
            <a:spLocks noChangeArrowheads="1"/>
          </p:cNvSpPr>
          <p:nvPr/>
        </p:nvSpPr>
        <p:spPr bwMode="auto">
          <a:xfrm>
            <a:off x="2193925" y="2378075"/>
            <a:ext cx="184150" cy="579438"/>
          </a:xfrm>
          <a:prstGeom prst="rect">
            <a:avLst/>
          </a:prstGeom>
          <a:noFill/>
          <a:ln w="9525">
            <a:noFill/>
            <a:miter lim="800000"/>
            <a:headEnd/>
            <a:tailEnd/>
          </a:ln>
          <a:effectLst/>
        </p:spPr>
        <p:txBody>
          <a:bodyPr wrap="none">
            <a:spAutoFit/>
          </a:bodyPr>
          <a:lstStyle/>
          <a:p>
            <a:endParaRPr lang="en-GB"/>
          </a:p>
        </p:txBody>
      </p:sp>
      <p:pic>
        <p:nvPicPr>
          <p:cNvPr id="19461" name="Picture 5"/>
          <p:cNvPicPr>
            <a:picLocks noChangeAspect="1" noChangeArrowheads="1"/>
          </p:cNvPicPr>
          <p:nvPr/>
        </p:nvPicPr>
        <p:blipFill>
          <a:blip r:embed="rId2" cstate="print"/>
          <a:srcRect/>
          <a:stretch>
            <a:fillRect/>
          </a:stretch>
        </p:blipFill>
        <p:spPr bwMode="auto">
          <a:xfrm>
            <a:off x="457200" y="0"/>
            <a:ext cx="7843838" cy="6497638"/>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5105400" y="1524000"/>
            <a:ext cx="3657600" cy="4038600"/>
            <a:chOff x="3216" y="960"/>
            <a:chExt cx="2304" cy="2544"/>
          </a:xfrm>
        </p:grpSpPr>
        <p:pic>
          <p:nvPicPr>
            <p:cNvPr id="69635" name="Picture 3" descr="em01"/>
            <p:cNvPicPr>
              <a:picLocks noChangeAspect="1" noChangeArrowheads="1"/>
            </p:cNvPicPr>
            <p:nvPr/>
          </p:nvPicPr>
          <p:blipFill>
            <a:blip r:embed="rId2" cstate="print"/>
            <a:srcRect/>
            <a:stretch>
              <a:fillRect/>
            </a:stretch>
          </p:blipFill>
          <p:spPr bwMode="auto">
            <a:xfrm>
              <a:off x="3216" y="960"/>
              <a:ext cx="2304" cy="2544"/>
            </a:xfrm>
            <a:prstGeom prst="rect">
              <a:avLst/>
            </a:prstGeom>
            <a:noFill/>
          </p:spPr>
        </p:pic>
        <p:sp>
          <p:nvSpPr>
            <p:cNvPr id="69636" name="AutoShape 4"/>
            <p:cNvSpPr>
              <a:spLocks noChangeArrowheads="1"/>
            </p:cNvSpPr>
            <p:nvPr/>
          </p:nvSpPr>
          <p:spPr bwMode="auto">
            <a:xfrm rot="-2130007">
              <a:off x="4080" y="2304"/>
              <a:ext cx="1104" cy="480"/>
            </a:xfrm>
            <a:prstGeom prst="lightningBolt">
              <a:avLst/>
            </a:prstGeom>
            <a:solidFill>
              <a:srgbClr val="FFFF00"/>
            </a:solidFill>
            <a:ln w="9525">
              <a:solidFill>
                <a:srgbClr val="000000"/>
              </a:solidFill>
              <a:miter lim="800000"/>
              <a:headEnd/>
              <a:tailEnd/>
            </a:ln>
            <a:effectLst/>
          </p:spPr>
          <p:txBody>
            <a:bodyPr wrap="none" anchor="ctr"/>
            <a:lstStyle/>
            <a:p>
              <a:endParaRPr lang="ar-SA"/>
            </a:p>
          </p:txBody>
        </p:sp>
      </p:grpSp>
      <p:sp>
        <p:nvSpPr>
          <p:cNvPr id="69637" name="Text Box 5"/>
          <p:cNvSpPr txBox="1">
            <a:spLocks noChangeArrowheads="1"/>
          </p:cNvSpPr>
          <p:nvPr/>
        </p:nvSpPr>
        <p:spPr bwMode="auto">
          <a:xfrm>
            <a:off x="4191000" y="5943600"/>
            <a:ext cx="4191000" cy="369332"/>
          </a:xfrm>
          <a:prstGeom prst="rect">
            <a:avLst/>
          </a:prstGeom>
          <a:solidFill>
            <a:schemeClr val="bg1"/>
          </a:solidFill>
          <a:ln w="9525">
            <a:noFill/>
            <a:miter lim="800000"/>
            <a:headEnd/>
            <a:tailEnd/>
          </a:ln>
          <a:effectLst/>
        </p:spPr>
        <p:txBody>
          <a:bodyPr>
            <a:spAutoFit/>
          </a:bodyPr>
          <a:lstStyle/>
          <a:p>
            <a:pPr algn="ctr">
              <a:spcBef>
                <a:spcPct val="50000"/>
              </a:spcBef>
            </a:pPr>
            <a:endParaRPr lang="en-US" sz="1800" b="1" dirty="0">
              <a:solidFill>
                <a:srgbClr val="FF0000"/>
              </a:solidFill>
              <a:latin typeface="Arial" pitchFamily="34" charset="0"/>
            </a:endParaRPr>
          </a:p>
        </p:txBody>
      </p:sp>
      <p:sp>
        <p:nvSpPr>
          <p:cNvPr id="69639" name="AutoShape 7"/>
          <p:cNvSpPr>
            <a:spLocks noChangeArrowheads="1"/>
          </p:cNvSpPr>
          <p:nvPr/>
        </p:nvSpPr>
        <p:spPr bwMode="auto">
          <a:xfrm>
            <a:off x="5410200" y="2743200"/>
            <a:ext cx="3276600" cy="2819400"/>
          </a:xfrm>
          <a:prstGeom prst="irregularSeal2">
            <a:avLst/>
          </a:prstGeom>
          <a:solidFill>
            <a:srgbClr val="FFFF00"/>
          </a:solidFill>
          <a:ln w="9525">
            <a:solidFill>
              <a:srgbClr val="000000"/>
            </a:solidFill>
            <a:miter lim="800000"/>
            <a:headEnd/>
            <a:tailEnd/>
          </a:ln>
          <a:effectLst/>
        </p:spPr>
        <p:txBody>
          <a:bodyPr wrap="none" anchor="ctr"/>
          <a:lstStyle/>
          <a:p>
            <a:endParaRPr lang="ar-SA"/>
          </a:p>
        </p:txBody>
      </p:sp>
      <p:grpSp>
        <p:nvGrpSpPr>
          <p:cNvPr id="3" name="Group 8"/>
          <p:cNvGrpSpPr>
            <a:grpSpLocks/>
          </p:cNvGrpSpPr>
          <p:nvPr/>
        </p:nvGrpSpPr>
        <p:grpSpPr bwMode="auto">
          <a:xfrm>
            <a:off x="5105400" y="1524000"/>
            <a:ext cx="3657600" cy="4038600"/>
            <a:chOff x="3216" y="960"/>
            <a:chExt cx="2270" cy="2544"/>
          </a:xfrm>
        </p:grpSpPr>
        <p:pic>
          <p:nvPicPr>
            <p:cNvPr id="69641" name="Picture 9" descr="em02jb"/>
            <p:cNvPicPr>
              <a:picLocks noChangeAspect="1" noChangeArrowheads="1"/>
            </p:cNvPicPr>
            <p:nvPr/>
          </p:nvPicPr>
          <p:blipFill>
            <a:blip r:embed="rId3" cstate="print"/>
            <a:srcRect/>
            <a:stretch>
              <a:fillRect/>
            </a:stretch>
          </p:blipFill>
          <p:spPr bwMode="auto">
            <a:xfrm>
              <a:off x="3216" y="960"/>
              <a:ext cx="2270" cy="2544"/>
            </a:xfrm>
            <a:prstGeom prst="rect">
              <a:avLst/>
            </a:prstGeom>
            <a:noFill/>
          </p:spPr>
        </p:pic>
        <p:sp>
          <p:nvSpPr>
            <p:cNvPr id="69642" name="Text Box 10"/>
            <p:cNvSpPr txBox="1">
              <a:spLocks noChangeArrowheads="1"/>
            </p:cNvSpPr>
            <p:nvPr/>
          </p:nvSpPr>
          <p:spPr bwMode="auto">
            <a:xfrm>
              <a:off x="4464" y="1392"/>
              <a:ext cx="768" cy="326"/>
            </a:xfrm>
            <a:prstGeom prst="rect">
              <a:avLst/>
            </a:prstGeom>
            <a:solidFill>
              <a:schemeClr val="tx1"/>
            </a:solidFill>
            <a:ln w="9525">
              <a:noFill/>
              <a:miter lim="800000"/>
              <a:headEnd/>
              <a:tailEnd/>
            </a:ln>
            <a:effectLst/>
          </p:spPr>
          <p:txBody>
            <a:bodyPr anchor="ctr">
              <a:spAutoFit/>
            </a:bodyPr>
            <a:lstStyle/>
            <a:p>
              <a:pPr algn="ctr">
                <a:spcBef>
                  <a:spcPct val="50000"/>
                </a:spcBef>
              </a:pPr>
              <a:r>
                <a:rPr lang="en-US" sz="1400">
                  <a:solidFill>
                    <a:schemeClr val="bg1"/>
                  </a:solidFill>
                  <a:latin typeface="Arial" pitchFamily="34" charset="0"/>
                </a:rPr>
                <a:t>Bowman’s space</a:t>
              </a:r>
            </a:p>
          </p:txBody>
        </p:sp>
      </p:grpSp>
      <p:sp>
        <p:nvSpPr>
          <p:cNvPr id="69643" name="AutoShape 11"/>
          <p:cNvSpPr>
            <a:spLocks noChangeArrowheads="1"/>
          </p:cNvSpPr>
          <p:nvPr/>
        </p:nvSpPr>
        <p:spPr bwMode="auto">
          <a:xfrm>
            <a:off x="685800" y="3733800"/>
            <a:ext cx="3200400" cy="2819400"/>
          </a:xfrm>
          <a:prstGeom prst="wedgeRectCallout">
            <a:avLst>
              <a:gd name="adj1" fmla="val 158037"/>
              <a:gd name="adj2" fmla="val -27421"/>
            </a:avLst>
          </a:prstGeom>
          <a:solidFill>
            <a:schemeClr val="bg1"/>
          </a:solidFill>
          <a:ln w="9525">
            <a:solidFill>
              <a:srgbClr val="000000"/>
            </a:solidFill>
            <a:miter lim="800000"/>
            <a:headEnd/>
            <a:tailEnd/>
          </a:ln>
          <a:effectLst/>
        </p:spPr>
        <p:txBody>
          <a:bodyPr wrap="none" anchor="ctr"/>
          <a:lstStyle/>
          <a:p>
            <a:pPr algn="ctr"/>
            <a:r>
              <a:rPr lang="en-US" sz="1600" dirty="0">
                <a:solidFill>
                  <a:srgbClr val="FFFF00"/>
                </a:solidFill>
                <a:latin typeface="Arial" pitchFamily="34" charset="0"/>
              </a:rPr>
              <a:t>And here is the </a:t>
            </a:r>
            <a:r>
              <a:rPr lang="en-US" sz="1600" b="1" dirty="0">
                <a:solidFill>
                  <a:srgbClr val="FFFF00"/>
                </a:solidFill>
                <a:latin typeface="Arial" pitchFamily="34" charset="0"/>
              </a:rPr>
              <a:t>endothelial cell</a:t>
            </a:r>
            <a:r>
              <a:rPr lang="en-US" sz="1600" dirty="0">
                <a:solidFill>
                  <a:srgbClr val="FFFF00"/>
                </a:solidFill>
                <a:latin typeface="Arial" pitchFamily="34" charset="0"/>
              </a:rPr>
              <a:t/>
            </a:r>
            <a:br>
              <a:rPr lang="en-US" sz="1600" dirty="0">
                <a:solidFill>
                  <a:srgbClr val="FFFF00"/>
                </a:solidFill>
                <a:latin typeface="Arial" pitchFamily="34" charset="0"/>
              </a:rPr>
            </a:br>
            <a:r>
              <a:rPr lang="en-US" sz="1600" dirty="0">
                <a:solidFill>
                  <a:srgbClr val="FFFF00"/>
                </a:solidFill>
                <a:latin typeface="Arial" pitchFamily="34" charset="0"/>
              </a:rPr>
              <a:t>lining of the blood capillary. </a:t>
            </a:r>
          </a:p>
          <a:p>
            <a:pPr algn="ctr"/>
            <a:endParaRPr lang="en-US" sz="1600" dirty="0">
              <a:solidFill>
                <a:srgbClr val="FFFF00"/>
              </a:solidFill>
              <a:latin typeface="Arial" pitchFamily="34" charset="0"/>
            </a:endParaRPr>
          </a:p>
          <a:p>
            <a:pPr algn="ctr"/>
            <a:r>
              <a:rPr lang="en-US" sz="1600" dirty="0">
                <a:solidFill>
                  <a:srgbClr val="FFFF00"/>
                </a:solidFill>
                <a:latin typeface="Arial" pitchFamily="34" charset="0"/>
              </a:rPr>
              <a:t>Look at the 3.5nm</a:t>
            </a:r>
            <a:r>
              <a:rPr lang="en-US" sz="1600" b="1" dirty="0">
                <a:solidFill>
                  <a:srgbClr val="FFFF00"/>
                </a:solidFill>
                <a:latin typeface="Arial" pitchFamily="34" charset="0"/>
              </a:rPr>
              <a:t> pores</a:t>
            </a:r>
            <a:endParaRPr lang="en-US" sz="1600" dirty="0">
              <a:solidFill>
                <a:srgbClr val="FFFF00"/>
              </a:solidFill>
              <a:latin typeface="Arial" pitchFamily="34" charset="0"/>
            </a:endParaRPr>
          </a:p>
          <a:p>
            <a:pPr algn="ctr"/>
            <a:r>
              <a:rPr lang="en-US" sz="1600" dirty="0">
                <a:solidFill>
                  <a:srgbClr val="FFFF00"/>
                </a:solidFill>
                <a:latin typeface="Arial" pitchFamily="34" charset="0"/>
              </a:rPr>
              <a:t>in the </a:t>
            </a:r>
            <a:r>
              <a:rPr lang="en-US" sz="1600" b="1" dirty="0">
                <a:solidFill>
                  <a:srgbClr val="FFFF00"/>
                </a:solidFill>
                <a:latin typeface="Arial" pitchFamily="34" charset="0"/>
              </a:rPr>
              <a:t>endothelial cell</a:t>
            </a:r>
            <a:r>
              <a:rPr lang="en-US" sz="1600" dirty="0">
                <a:solidFill>
                  <a:srgbClr val="FFFF00"/>
                </a:solidFill>
                <a:latin typeface="Arial" pitchFamily="34" charset="0"/>
              </a:rPr>
              <a:t> lining.</a:t>
            </a:r>
          </a:p>
          <a:p>
            <a:pPr algn="ctr"/>
            <a:endParaRPr lang="en-US" sz="1600" dirty="0">
              <a:solidFill>
                <a:srgbClr val="FFFF00"/>
              </a:solidFill>
              <a:latin typeface="Arial" pitchFamily="34" charset="0"/>
            </a:endParaRPr>
          </a:p>
          <a:p>
            <a:pPr algn="ctr"/>
            <a:r>
              <a:rPr lang="en-US" sz="1600" dirty="0">
                <a:solidFill>
                  <a:srgbClr val="FFFF00"/>
                </a:solidFill>
                <a:latin typeface="Arial" pitchFamily="34" charset="0"/>
              </a:rPr>
              <a:t>These hold back the blood cell</a:t>
            </a:r>
            <a:br>
              <a:rPr lang="en-US" sz="1600" dirty="0">
                <a:solidFill>
                  <a:srgbClr val="FFFF00"/>
                </a:solidFill>
                <a:latin typeface="Arial" pitchFamily="34" charset="0"/>
              </a:rPr>
            </a:br>
            <a:r>
              <a:rPr lang="en-US" sz="1600" dirty="0">
                <a:solidFill>
                  <a:srgbClr val="FFFF00"/>
                </a:solidFill>
                <a:latin typeface="Arial" pitchFamily="34" charset="0"/>
              </a:rPr>
              <a:t>but allow plasma access</a:t>
            </a:r>
            <a:br>
              <a:rPr lang="en-US" sz="1600" dirty="0">
                <a:solidFill>
                  <a:srgbClr val="FFFF00"/>
                </a:solidFill>
                <a:latin typeface="Arial" pitchFamily="34" charset="0"/>
              </a:rPr>
            </a:br>
            <a:r>
              <a:rPr lang="en-US" sz="1600" dirty="0">
                <a:solidFill>
                  <a:srgbClr val="FFFF00"/>
                </a:solidFill>
                <a:latin typeface="Arial" pitchFamily="34" charset="0"/>
              </a:rPr>
              <a:t>to the basement membrane</a:t>
            </a:r>
            <a:br>
              <a:rPr lang="en-US" sz="1600" dirty="0">
                <a:solidFill>
                  <a:srgbClr val="FFFF00"/>
                </a:solidFill>
                <a:latin typeface="Arial" pitchFamily="34" charset="0"/>
              </a:rPr>
            </a:br>
            <a:r>
              <a:rPr lang="en-US" sz="1600" dirty="0">
                <a:solidFill>
                  <a:srgbClr val="FFFF00"/>
                </a:solidFill>
                <a:latin typeface="Arial" pitchFamily="34" charset="0"/>
              </a:rPr>
              <a:t>filter underneath</a:t>
            </a:r>
            <a:r>
              <a:rPr lang="en-US" sz="1600" dirty="0">
                <a:latin typeface="Arial" pitchFamily="34" charset="0"/>
              </a:rPr>
              <a:t>.</a:t>
            </a:r>
            <a:endParaRPr lang="en-US" sz="1600" dirty="0">
              <a:solidFill>
                <a:schemeClr val="bg1"/>
              </a:solidFill>
              <a:latin typeface="Arial" pitchFamily="34" charset="0"/>
            </a:endParaRPr>
          </a:p>
        </p:txBody>
      </p:sp>
      <p:sp>
        <p:nvSpPr>
          <p:cNvPr id="69644" name="AutoShape 12"/>
          <p:cNvSpPr>
            <a:spLocks noChangeArrowheads="1"/>
          </p:cNvSpPr>
          <p:nvPr/>
        </p:nvSpPr>
        <p:spPr bwMode="auto">
          <a:xfrm>
            <a:off x="228600" y="381000"/>
            <a:ext cx="3200400" cy="2819400"/>
          </a:xfrm>
          <a:prstGeom prst="wedgeRectCallout">
            <a:avLst>
              <a:gd name="adj1" fmla="val 128074"/>
              <a:gd name="adj2" fmla="val 11935"/>
            </a:avLst>
          </a:prstGeom>
          <a:solidFill>
            <a:schemeClr val="bg1"/>
          </a:solidFill>
          <a:ln w="9525">
            <a:solidFill>
              <a:srgbClr val="000000"/>
            </a:solidFill>
            <a:miter lim="800000"/>
            <a:headEnd/>
            <a:tailEnd/>
          </a:ln>
          <a:effectLst/>
        </p:spPr>
        <p:txBody>
          <a:bodyPr wrap="none" anchor="ctr"/>
          <a:lstStyle/>
          <a:p>
            <a:pPr algn="ctr"/>
            <a:r>
              <a:rPr lang="en-US" sz="1600" dirty="0">
                <a:solidFill>
                  <a:srgbClr val="FFFF00"/>
                </a:solidFill>
                <a:latin typeface="Arial" pitchFamily="34" charset="0"/>
              </a:rPr>
              <a:t>Here again is the downstream</a:t>
            </a:r>
            <a:br>
              <a:rPr lang="en-US" sz="1600" dirty="0">
                <a:solidFill>
                  <a:srgbClr val="FFFF00"/>
                </a:solidFill>
                <a:latin typeface="Arial" pitchFamily="34" charset="0"/>
              </a:rPr>
            </a:br>
            <a:r>
              <a:rPr lang="en-US" sz="1600" dirty="0">
                <a:solidFill>
                  <a:srgbClr val="FFFF00"/>
                </a:solidFill>
                <a:latin typeface="Arial" pitchFamily="34" charset="0"/>
              </a:rPr>
              <a:t>side of the filter</a:t>
            </a:r>
            <a:br>
              <a:rPr lang="en-US" sz="1600" dirty="0">
                <a:solidFill>
                  <a:srgbClr val="FFFF00"/>
                </a:solidFill>
                <a:latin typeface="Arial" pitchFamily="34" charset="0"/>
              </a:rPr>
            </a:br>
            <a:r>
              <a:rPr lang="en-US" sz="1600" dirty="0">
                <a:solidFill>
                  <a:srgbClr val="FFFF00"/>
                </a:solidFill>
                <a:latin typeface="Arial" pitchFamily="34" charset="0"/>
              </a:rPr>
              <a:t>with the interlacing </a:t>
            </a:r>
            <a:r>
              <a:rPr lang="en-US" sz="1600" b="1" dirty="0">
                <a:solidFill>
                  <a:srgbClr val="FFFF00"/>
                </a:solidFill>
                <a:latin typeface="Arial" pitchFamily="34" charset="0"/>
              </a:rPr>
              <a:t>foot</a:t>
            </a:r>
            <a:br>
              <a:rPr lang="en-US" sz="1600" b="1" dirty="0">
                <a:solidFill>
                  <a:srgbClr val="FFFF00"/>
                </a:solidFill>
                <a:latin typeface="Arial" pitchFamily="34" charset="0"/>
              </a:rPr>
            </a:br>
            <a:r>
              <a:rPr lang="en-US" sz="1600" b="1" dirty="0">
                <a:solidFill>
                  <a:srgbClr val="FFFF00"/>
                </a:solidFill>
                <a:latin typeface="Arial" pitchFamily="34" charset="0"/>
              </a:rPr>
              <a:t>processes</a:t>
            </a:r>
            <a:r>
              <a:rPr lang="en-US" sz="1600" dirty="0">
                <a:solidFill>
                  <a:srgbClr val="FFFF00"/>
                </a:solidFill>
                <a:latin typeface="Arial" pitchFamily="34" charset="0"/>
              </a:rPr>
              <a:t> of the</a:t>
            </a:r>
            <a:br>
              <a:rPr lang="en-US" sz="1600" dirty="0">
                <a:solidFill>
                  <a:srgbClr val="FFFF00"/>
                </a:solidFill>
                <a:latin typeface="Arial" pitchFamily="34" charset="0"/>
              </a:rPr>
            </a:br>
            <a:r>
              <a:rPr lang="en-US" sz="1600" b="1" dirty="0">
                <a:latin typeface="Arial" pitchFamily="34" charset="0"/>
              </a:rPr>
              <a:t>epithelial cells</a:t>
            </a:r>
            <a:r>
              <a:rPr lang="en-US" sz="1600" dirty="0">
                <a:latin typeface="Arial" pitchFamily="34" charset="0"/>
              </a:rPr>
              <a:t>.  </a:t>
            </a:r>
            <a:r>
              <a:rPr lang="en-US" sz="1600" dirty="0">
                <a:solidFill>
                  <a:srgbClr val="FFFF00"/>
                </a:solidFill>
                <a:latin typeface="Arial" pitchFamily="34"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69639"/>
                                        </p:tgtEl>
                                        <p:attrNameLst>
                                          <p:attrName>style.visibility</p:attrName>
                                        </p:attrNameLst>
                                      </p:cBhvr>
                                      <p:to>
                                        <p:strVal val="visible"/>
                                      </p:to>
                                    </p:set>
                                    <p:animEffect transition="in" filter="box(out)">
                                      <p:cBhvr>
                                        <p:cTn id="7" dur="500"/>
                                        <p:tgtEl>
                                          <p:spTgt spid="69639"/>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par>
                          <p:cTn id="11" fill="hold">
                            <p:stCondLst>
                              <p:cond delay="1000"/>
                            </p:stCondLst>
                            <p:childTnLst>
                              <p:par>
                                <p:cTn id="12" presetID="22" presetClass="entr" presetSubtype="1" fill="hold" grpId="0" nodeType="afterEffect">
                                  <p:stCondLst>
                                    <p:cond delay="0"/>
                                  </p:stCondLst>
                                  <p:childTnLst>
                                    <p:set>
                                      <p:cBhvr>
                                        <p:cTn id="13" dur="1" fill="hold">
                                          <p:stCondLst>
                                            <p:cond delay="0"/>
                                          </p:stCondLst>
                                        </p:cTn>
                                        <p:tgtEl>
                                          <p:spTgt spid="69637"/>
                                        </p:tgtEl>
                                        <p:attrNameLst>
                                          <p:attrName>style.visibility</p:attrName>
                                        </p:attrNameLst>
                                      </p:cBhvr>
                                      <p:to>
                                        <p:strVal val="visible"/>
                                      </p:to>
                                    </p:set>
                                    <p:animEffect transition="in" filter="wipe(up)">
                                      <p:cBhvr>
                                        <p:cTn id="14" dur="500"/>
                                        <p:tgtEl>
                                          <p:spTgt spid="69637"/>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2" fill="hold" grpId="0" nodeType="clickEffect">
                                  <p:stCondLst>
                                    <p:cond delay="0"/>
                                  </p:stCondLst>
                                  <p:childTnLst>
                                    <p:set>
                                      <p:cBhvr>
                                        <p:cTn id="18" dur="1" fill="hold">
                                          <p:stCondLst>
                                            <p:cond delay="0"/>
                                          </p:stCondLst>
                                        </p:cTn>
                                        <p:tgtEl>
                                          <p:spTgt spid="69644"/>
                                        </p:tgtEl>
                                        <p:attrNameLst>
                                          <p:attrName>style.visibility</p:attrName>
                                        </p:attrNameLst>
                                      </p:cBhvr>
                                      <p:to>
                                        <p:strVal val="visible"/>
                                      </p:to>
                                    </p:set>
                                    <p:animEffect transition="in" filter="wipe(right)">
                                      <p:cBhvr>
                                        <p:cTn id="19" dur="500"/>
                                        <p:tgtEl>
                                          <p:spTgt spid="69644"/>
                                        </p:tgtEl>
                                      </p:cBhvr>
                                    </p:animEffect>
                                  </p:childTnLst>
                                </p:cTn>
                              </p:par>
                            </p:childTnLst>
                          </p:cTn>
                        </p:par>
                        <p:par>
                          <p:cTn id="20" fill="hold">
                            <p:stCondLst>
                              <p:cond delay="500"/>
                            </p:stCondLst>
                            <p:childTnLst>
                              <p:par>
                                <p:cTn id="21" presetID="22" presetClass="entr" presetSubtype="2" fill="hold" grpId="0" nodeType="afterEffect">
                                  <p:stCondLst>
                                    <p:cond delay="0"/>
                                  </p:stCondLst>
                                  <p:childTnLst>
                                    <p:set>
                                      <p:cBhvr>
                                        <p:cTn id="22" dur="1" fill="hold">
                                          <p:stCondLst>
                                            <p:cond delay="0"/>
                                          </p:stCondLst>
                                        </p:cTn>
                                        <p:tgtEl>
                                          <p:spTgt spid="69643"/>
                                        </p:tgtEl>
                                        <p:attrNameLst>
                                          <p:attrName>style.visibility</p:attrName>
                                        </p:attrNameLst>
                                      </p:cBhvr>
                                      <p:to>
                                        <p:strVal val="visible"/>
                                      </p:to>
                                    </p:set>
                                    <p:animEffect transition="in" filter="wipe(right)">
                                      <p:cBhvr>
                                        <p:cTn id="23" dur="500"/>
                                        <p:tgtEl>
                                          <p:spTgt spid="696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7" grpId="0" animBg="1" autoUpdateAnimBg="0"/>
      <p:bldP spid="69639" grpId="0" animBg="1"/>
      <p:bldP spid="69643" grpId="0" animBg="1" autoUpdateAnimBg="0"/>
      <p:bldP spid="69644" grpId="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a:xfrm>
            <a:off x="609600" y="1600200"/>
            <a:ext cx="7924800" cy="4114800"/>
          </a:xfrm>
          <a:prstGeom prst="rect">
            <a:avLst/>
          </a:prstGeom>
        </p:spPr>
        <p:txBody>
          <a:bodyPr/>
          <a:lstStyle/>
          <a:p>
            <a:endParaRPr lang="ar-SA"/>
          </a:p>
        </p:txBody>
      </p:sp>
      <p:pic>
        <p:nvPicPr>
          <p:cNvPr id="53250" name="Picture 2" descr="47.jpg"/>
          <p:cNvPicPr>
            <a:picLocks noChangeAspect="1" noChangeArrowheads="1"/>
          </p:cNvPicPr>
          <p:nvPr/>
        </p:nvPicPr>
        <p:blipFill>
          <a:blip r:embed="rId3" cstate="print"/>
          <a:srcRect/>
          <a:stretch>
            <a:fillRect/>
          </a:stretch>
        </p:blipFill>
        <p:spPr bwMode="auto">
          <a:xfrm>
            <a:off x="428672" y="1340768"/>
            <a:ext cx="8156660" cy="4608512"/>
          </a:xfrm>
          <a:prstGeom prst="rect">
            <a:avLst/>
          </a:prstGeom>
          <a:noFill/>
        </p:spPr>
      </p:pic>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solidFill>
                  <a:srgbClr val="FFFF00"/>
                </a:solidFill>
              </a:rPr>
              <a:t>INTRODUCTION</a:t>
            </a:r>
            <a:r>
              <a:rPr lang="en-US" dirty="0" smtClean="0"/>
              <a:t> </a:t>
            </a:r>
            <a:endParaRPr lang="ar-SA" dirty="0"/>
          </a:p>
        </p:txBody>
      </p:sp>
      <p:sp>
        <p:nvSpPr>
          <p:cNvPr id="3" name="Content Placeholder 2"/>
          <p:cNvSpPr>
            <a:spLocks noGrp="1"/>
          </p:cNvSpPr>
          <p:nvPr>
            <p:ph idx="1"/>
          </p:nvPr>
        </p:nvSpPr>
        <p:spPr/>
        <p:txBody>
          <a:bodyPr>
            <a:normAutofit lnSpcReduction="10000"/>
          </a:bodyPr>
          <a:lstStyle/>
          <a:p>
            <a:pPr algn="l">
              <a:buNone/>
            </a:pPr>
            <a:r>
              <a:rPr lang="en-US" dirty="0" smtClean="0"/>
              <a:t> There  are many causes of </a:t>
            </a:r>
            <a:r>
              <a:rPr lang="en-US" dirty="0" err="1" smtClean="0"/>
              <a:t>glomerular</a:t>
            </a:r>
            <a:r>
              <a:rPr lang="en-US" dirty="0" smtClean="0"/>
              <a:t> diseases in children. </a:t>
            </a:r>
          </a:p>
          <a:p>
            <a:pPr algn="l">
              <a:buNone/>
            </a:pPr>
            <a:r>
              <a:rPr lang="en-US" dirty="0" smtClean="0"/>
              <a:t>Many of these conditions vary in their presentation with mild or no symptoms to serious renal disease with life-threatening complications. </a:t>
            </a:r>
          </a:p>
          <a:p>
            <a:pPr algn="l">
              <a:buNone/>
            </a:pPr>
            <a:r>
              <a:rPr lang="en-US" dirty="0" smtClean="0"/>
              <a:t>As a result, the diagnosis of a specific </a:t>
            </a:r>
            <a:r>
              <a:rPr lang="en-US" dirty="0" err="1" smtClean="0"/>
              <a:t>glomerular</a:t>
            </a:r>
            <a:r>
              <a:rPr lang="en-US" dirty="0" smtClean="0"/>
              <a:t> disease is challenging in children but important so that therapy, if helpful and needed, can be initiated</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solidFill>
                  <a:srgbClr val="FFFF00"/>
                </a:solidFill>
              </a:rPr>
              <a:t>OVERVIEW</a:t>
            </a:r>
            <a:r>
              <a:rPr lang="en-US" dirty="0" smtClean="0"/>
              <a:t> — </a:t>
            </a:r>
            <a:endParaRPr lang="ar-SA" dirty="0"/>
          </a:p>
        </p:txBody>
      </p:sp>
      <p:sp>
        <p:nvSpPr>
          <p:cNvPr id="3" name="Content Placeholder 2"/>
          <p:cNvSpPr>
            <a:spLocks noGrp="1"/>
          </p:cNvSpPr>
          <p:nvPr>
            <p:ph idx="1"/>
          </p:nvPr>
        </p:nvSpPr>
        <p:spPr>
          <a:xfrm>
            <a:off x="457200" y="1412776"/>
            <a:ext cx="8229600" cy="5112568"/>
          </a:xfrm>
        </p:spPr>
        <p:txBody>
          <a:bodyPr>
            <a:normAutofit fontScale="92500" lnSpcReduction="10000"/>
          </a:bodyPr>
          <a:lstStyle/>
          <a:p>
            <a:pPr algn="l"/>
            <a:r>
              <a:rPr lang="en-US" dirty="0" smtClean="0"/>
              <a:t> </a:t>
            </a:r>
            <a:r>
              <a:rPr lang="en-US" dirty="0" err="1" smtClean="0"/>
              <a:t>Glomerular</a:t>
            </a:r>
            <a:r>
              <a:rPr lang="en-US" dirty="0" smtClean="0"/>
              <a:t> disease either primary (renal disease alone) or secondary (due to systemic autoimmune disorders, </a:t>
            </a:r>
            <a:r>
              <a:rPr lang="en-US" dirty="0" err="1" smtClean="0"/>
              <a:t>vasculitis</a:t>
            </a:r>
            <a:r>
              <a:rPr lang="en-US" dirty="0" smtClean="0"/>
              <a:t>, or infection) disorders .</a:t>
            </a:r>
          </a:p>
          <a:p>
            <a:pPr algn="l"/>
            <a:r>
              <a:rPr lang="en-US" dirty="0" smtClean="0"/>
              <a:t> Dividing childhood </a:t>
            </a:r>
            <a:r>
              <a:rPr lang="en-US" dirty="0" err="1" smtClean="0"/>
              <a:t>glomerular</a:t>
            </a:r>
            <a:r>
              <a:rPr lang="en-US" dirty="0" smtClean="0"/>
              <a:t> diseases into two clinical patterns is useful because the evaluation can focus on the most likely underlying disease.</a:t>
            </a:r>
          </a:p>
          <a:p>
            <a:pPr algn="l"/>
            <a:r>
              <a:rPr lang="en-US" dirty="0" smtClean="0"/>
              <a:t> The  identified primary pattern of </a:t>
            </a:r>
            <a:r>
              <a:rPr lang="en-US" dirty="0" err="1" smtClean="0"/>
              <a:t>glomerular</a:t>
            </a:r>
            <a:r>
              <a:rPr lang="en-US" dirty="0" smtClean="0"/>
              <a:t> disease: nephritic  or </a:t>
            </a:r>
            <a:r>
              <a:rPr lang="en-US" dirty="0" err="1" smtClean="0"/>
              <a:t>nephrotic</a:t>
            </a:r>
            <a:r>
              <a:rPr lang="en-US" dirty="0" smtClean="0"/>
              <a:t> presentation.</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err="1" smtClean="0">
                <a:solidFill>
                  <a:srgbClr val="FFFF00"/>
                </a:solidFill>
              </a:rPr>
              <a:t>Glomerular</a:t>
            </a:r>
            <a:r>
              <a:rPr lang="en-US" dirty="0" smtClean="0">
                <a:solidFill>
                  <a:srgbClr val="FFFF00"/>
                </a:solidFill>
              </a:rPr>
              <a:t> disease pattern </a:t>
            </a:r>
            <a:endParaRPr lang="ar-SA" dirty="0">
              <a:solidFill>
                <a:srgbClr val="FFFF00"/>
              </a:solidFill>
            </a:endParaRPr>
          </a:p>
        </p:txBody>
      </p:sp>
      <p:sp>
        <p:nvSpPr>
          <p:cNvPr id="3" name="Content Placeholder 2"/>
          <p:cNvSpPr>
            <a:spLocks noGrp="1"/>
          </p:cNvSpPr>
          <p:nvPr>
            <p:ph idx="1"/>
          </p:nvPr>
        </p:nvSpPr>
        <p:spPr/>
        <p:txBody>
          <a:bodyPr/>
          <a:lstStyle/>
          <a:p>
            <a:pPr lvl="0" algn="l"/>
            <a:r>
              <a:rPr lang="en-US" dirty="0" smtClean="0"/>
              <a:t>The clinical manifestations, </a:t>
            </a:r>
            <a:r>
              <a:rPr lang="en-US" dirty="0" err="1" smtClean="0"/>
              <a:t>urinalysis,and</a:t>
            </a:r>
            <a:endParaRPr lang="en-US" dirty="0" smtClean="0"/>
          </a:p>
          <a:p>
            <a:pPr lvl="0" algn="l"/>
            <a:r>
              <a:rPr lang="en-US" dirty="0" smtClean="0"/>
              <a:t> the rate of protein excretion divide children with </a:t>
            </a:r>
            <a:r>
              <a:rPr lang="en-US" dirty="0" err="1" smtClean="0"/>
              <a:t>glomerular</a:t>
            </a:r>
            <a:r>
              <a:rPr lang="en-US" dirty="0" smtClean="0"/>
              <a:t> disease into two groups: patients with </a:t>
            </a:r>
            <a:r>
              <a:rPr lang="en-US" dirty="0" err="1" smtClean="0"/>
              <a:t>glomerulonephritis</a:t>
            </a:r>
            <a:r>
              <a:rPr lang="en-US" dirty="0" smtClean="0"/>
              <a:t>, and those with </a:t>
            </a:r>
            <a:r>
              <a:rPr lang="en-US" dirty="0" err="1" smtClean="0"/>
              <a:t>nephrotic</a:t>
            </a:r>
            <a:r>
              <a:rPr lang="en-US" dirty="0" smtClean="0"/>
              <a:t> syndrome. In both groups, renal function is assessed by measuring the serum </a:t>
            </a:r>
            <a:r>
              <a:rPr lang="en-US" dirty="0" err="1" smtClean="0"/>
              <a:t>creatinine</a:t>
            </a:r>
            <a:r>
              <a:rPr lang="en-US" dirty="0" smtClean="0"/>
              <a:t>.  </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solidFill>
                  <a:srgbClr val="FFFF00"/>
                </a:solidFill>
              </a:rPr>
              <a:t>Clinical features</a:t>
            </a:r>
            <a:endParaRPr lang="ar-SA" dirty="0">
              <a:solidFill>
                <a:srgbClr val="FFFF00"/>
              </a:solidFill>
            </a:endParaRPr>
          </a:p>
        </p:txBody>
      </p:sp>
      <p:sp>
        <p:nvSpPr>
          <p:cNvPr id="3" name="Content Placeholder 2"/>
          <p:cNvSpPr>
            <a:spLocks noGrp="1"/>
          </p:cNvSpPr>
          <p:nvPr>
            <p:ph idx="1"/>
          </p:nvPr>
        </p:nvSpPr>
        <p:spPr>
          <a:xfrm>
            <a:off x="457200" y="1646236"/>
            <a:ext cx="8229600" cy="4879107"/>
          </a:xfrm>
        </p:spPr>
        <p:txBody>
          <a:bodyPr>
            <a:normAutofit fontScale="85000" lnSpcReduction="10000"/>
          </a:bodyPr>
          <a:lstStyle/>
          <a:p>
            <a:pPr algn="l"/>
            <a:r>
              <a:rPr lang="en-US" dirty="0" smtClean="0"/>
              <a:t>  </a:t>
            </a:r>
            <a:r>
              <a:rPr lang="en-US" dirty="0" err="1" smtClean="0">
                <a:solidFill>
                  <a:srgbClr val="FFC000"/>
                </a:solidFill>
              </a:rPr>
              <a:t>Glomerulonephritis</a:t>
            </a:r>
            <a:r>
              <a:rPr lang="en-US" dirty="0" smtClean="0"/>
              <a:t> is characterized by  edema, hypertension, reddish brown to brown colored urine, and a rising serum </a:t>
            </a:r>
            <a:r>
              <a:rPr lang="en-US" dirty="0" err="1" smtClean="0"/>
              <a:t>creatinine</a:t>
            </a:r>
            <a:r>
              <a:rPr lang="en-US" dirty="0" smtClean="0"/>
              <a:t>. </a:t>
            </a:r>
          </a:p>
          <a:p>
            <a:pPr algn="l"/>
            <a:r>
              <a:rPr lang="en-US" dirty="0" smtClean="0"/>
              <a:t> </a:t>
            </a:r>
            <a:r>
              <a:rPr lang="en-US" dirty="0" err="1" smtClean="0">
                <a:solidFill>
                  <a:srgbClr val="FFC000"/>
                </a:solidFill>
              </a:rPr>
              <a:t>Nephrotic</a:t>
            </a:r>
            <a:r>
              <a:rPr lang="en-US" dirty="0" smtClean="0">
                <a:solidFill>
                  <a:srgbClr val="FFC000"/>
                </a:solidFill>
              </a:rPr>
              <a:t> syndrome </a:t>
            </a:r>
            <a:r>
              <a:rPr lang="en-US" dirty="0" smtClean="0"/>
              <a:t>usually present only with edema. In severe cases, </a:t>
            </a:r>
            <a:r>
              <a:rPr lang="en-US" dirty="0" err="1" smtClean="0"/>
              <a:t>nephrotic</a:t>
            </a:r>
            <a:r>
              <a:rPr lang="en-US" dirty="0" smtClean="0"/>
              <a:t> patients may have </a:t>
            </a:r>
            <a:r>
              <a:rPr lang="en-US" dirty="0" err="1" smtClean="0"/>
              <a:t>anasarca</a:t>
            </a:r>
            <a:r>
              <a:rPr lang="en-US" dirty="0" smtClean="0"/>
              <a:t> with </a:t>
            </a:r>
            <a:r>
              <a:rPr lang="en-US" dirty="0" err="1" smtClean="0"/>
              <a:t>ascites</a:t>
            </a:r>
            <a:r>
              <a:rPr lang="en-US" dirty="0" smtClean="0"/>
              <a:t>, and respiratory distress caused by pleural effusions. </a:t>
            </a:r>
          </a:p>
          <a:p>
            <a:r>
              <a:rPr lang="en-US" dirty="0" smtClean="0"/>
              <a:t>Patients with secondary causes of </a:t>
            </a:r>
            <a:r>
              <a:rPr lang="en-US" dirty="0" err="1" smtClean="0"/>
              <a:t>glomerular</a:t>
            </a:r>
            <a:r>
              <a:rPr lang="en-US" dirty="0" smtClean="0"/>
              <a:t> disease often have </a:t>
            </a:r>
            <a:r>
              <a:rPr lang="en-US" dirty="0" err="1" smtClean="0"/>
              <a:t>nonrenal</a:t>
            </a:r>
            <a:r>
              <a:rPr lang="en-US" dirty="0" smtClean="0"/>
              <a:t> symptoms and signs (</a:t>
            </a:r>
            <a:r>
              <a:rPr lang="en-US" dirty="0" err="1" smtClean="0"/>
              <a:t>eg</a:t>
            </a:r>
            <a:r>
              <a:rPr lang="en-US" dirty="0" smtClean="0"/>
              <a:t>, fever, </a:t>
            </a:r>
            <a:r>
              <a:rPr lang="en-US" dirty="0" err="1" smtClean="0"/>
              <a:t>arthralgias</a:t>
            </a:r>
            <a:r>
              <a:rPr lang="en-US" dirty="0" smtClean="0"/>
              <a:t>, rash, and pulmonary hemorrhage) that are suggestive of a specific underlying systemic disease.</a:t>
            </a:r>
          </a:p>
          <a:p>
            <a:pPr algn="l"/>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6916" name="Picture 4" descr="19_05tb"/>
          <p:cNvPicPr>
            <a:picLocks noChangeAspect="1" noChangeArrowheads="1"/>
          </p:cNvPicPr>
          <p:nvPr/>
        </p:nvPicPr>
        <p:blipFill>
          <a:blip r:embed="rId2" cstate="print"/>
          <a:srcRect/>
          <a:stretch>
            <a:fillRect/>
          </a:stretch>
        </p:blipFill>
        <p:spPr bwMode="auto">
          <a:xfrm>
            <a:off x="0" y="260648"/>
            <a:ext cx="9144000" cy="6192688"/>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solidFill>
                  <a:srgbClr val="FFFF00"/>
                </a:solidFill>
              </a:rPr>
              <a:t>Urinalysis</a:t>
            </a:r>
            <a:endParaRPr lang="ar-SA" dirty="0">
              <a:solidFill>
                <a:srgbClr val="FFFF00"/>
              </a:solidFill>
            </a:endParaRPr>
          </a:p>
        </p:txBody>
      </p:sp>
      <p:sp>
        <p:nvSpPr>
          <p:cNvPr id="3" name="Content Placeholder 2"/>
          <p:cNvSpPr>
            <a:spLocks noGrp="1"/>
          </p:cNvSpPr>
          <p:nvPr>
            <p:ph idx="1"/>
          </p:nvPr>
        </p:nvSpPr>
        <p:spPr/>
        <p:txBody>
          <a:bodyPr>
            <a:normAutofit/>
          </a:bodyPr>
          <a:lstStyle/>
          <a:p>
            <a:pPr lvl="0" algn="l"/>
            <a:r>
              <a:rPr lang="en-US" dirty="0" smtClean="0"/>
              <a:t>Children with </a:t>
            </a:r>
            <a:r>
              <a:rPr lang="en-US" dirty="0" err="1" smtClean="0"/>
              <a:t>glomerulonephritis</a:t>
            </a:r>
            <a:r>
              <a:rPr lang="en-US" dirty="0" smtClean="0"/>
              <a:t> typically  urinalysis findings include evidence of </a:t>
            </a:r>
            <a:r>
              <a:rPr lang="en-US" dirty="0" err="1" smtClean="0"/>
              <a:t>glomerular</a:t>
            </a:r>
            <a:r>
              <a:rPr lang="en-US" dirty="0" smtClean="0"/>
              <a:t> bleeding, such as red blood cells and red cell casts . </a:t>
            </a:r>
          </a:p>
          <a:p>
            <a:pPr lvl="0" algn="l"/>
            <a:r>
              <a:rPr lang="en-US" dirty="0" smtClean="0"/>
              <a:t>Patients generally have </a:t>
            </a:r>
            <a:r>
              <a:rPr lang="en-US" dirty="0" err="1" smtClean="0"/>
              <a:t>proteinuria</a:t>
            </a:r>
            <a:r>
              <a:rPr lang="en-US" dirty="0" smtClean="0"/>
              <a:t> greater than 100 mg/m2 per day, when there is no gross </a:t>
            </a:r>
            <a:r>
              <a:rPr lang="en-US" dirty="0" err="1" smtClean="0"/>
              <a:t>hematuria</a:t>
            </a:r>
            <a:r>
              <a:rPr lang="en-US" dirty="0" smtClean="0"/>
              <a:t>.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solidFill>
                  <a:srgbClr val="FFFF00"/>
                </a:solidFill>
              </a:rPr>
              <a:t>GO BACK TO BASICS</a:t>
            </a:r>
            <a:endParaRPr lang="ar-SA" dirty="0">
              <a:solidFill>
                <a:srgbClr val="FFFF00"/>
              </a:solidFill>
            </a:endParaRPr>
          </a:p>
        </p:txBody>
      </p:sp>
      <p:sp>
        <p:nvSpPr>
          <p:cNvPr id="3" name="Content Placeholder 2"/>
          <p:cNvSpPr>
            <a:spLocks noGrp="1"/>
          </p:cNvSpPr>
          <p:nvPr>
            <p:ph sz="quarter" idx="4294967295"/>
          </p:nvPr>
        </p:nvSpPr>
        <p:spPr>
          <a:xfrm>
            <a:off x="609600" y="1600200"/>
            <a:ext cx="7924800" cy="4114800"/>
          </a:xfrm>
          <a:prstGeom prst="rect">
            <a:avLst/>
          </a:prstGeom>
        </p:spPr>
        <p:txBody>
          <a:bodyPr/>
          <a:lstStyle/>
          <a:p>
            <a:pPr algn="l">
              <a:buNone/>
            </a:pPr>
            <a:r>
              <a:rPr lang="en-US" altLang="zh-CN" dirty="0" smtClean="0"/>
              <a:t>Gross Anatomy of the Kidney</a:t>
            </a:r>
          </a:p>
          <a:p>
            <a:pPr algn="l">
              <a:buNone/>
            </a:pPr>
            <a:endParaRPr lang="ar-SA" dirty="0" smtClean="0"/>
          </a:p>
          <a:p>
            <a:pPr algn="l">
              <a:buNone/>
            </a:pPr>
            <a:r>
              <a:rPr lang="en-US" dirty="0" smtClean="0"/>
              <a:t>STRUCTURE  OF THE KIDNEY</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12290" name="Picture 2"/>
          <p:cNvPicPr>
            <a:picLocks noGrp="1" noChangeAspect="1" noChangeArrowheads="1"/>
          </p:cNvPicPr>
          <p:nvPr>
            <p:ph idx="1"/>
          </p:nvPr>
        </p:nvPicPr>
        <p:blipFill>
          <a:blip r:embed="rId2" cstate="print"/>
          <a:srcRect/>
          <a:stretch>
            <a:fillRect/>
          </a:stretch>
        </p:blipFill>
        <p:spPr bwMode="auto">
          <a:xfrm>
            <a:off x="254038" y="764704"/>
            <a:ext cx="8710450" cy="4374346"/>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13314" name="Picture 2"/>
          <p:cNvPicPr>
            <a:picLocks noGrp="1" noChangeAspect="1" noChangeArrowheads="1"/>
          </p:cNvPicPr>
          <p:nvPr>
            <p:ph idx="1"/>
          </p:nvPr>
        </p:nvPicPr>
        <p:blipFill>
          <a:blip r:embed="rId2" cstate="print"/>
          <a:srcRect/>
          <a:stretch>
            <a:fillRect/>
          </a:stretch>
        </p:blipFill>
        <p:spPr bwMode="auto">
          <a:xfrm>
            <a:off x="230308" y="321264"/>
            <a:ext cx="8518156" cy="5700024"/>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15362" name="Picture 2"/>
          <p:cNvPicPr>
            <a:picLocks noGrp="1" noChangeAspect="1" noChangeArrowheads="1"/>
          </p:cNvPicPr>
          <p:nvPr>
            <p:ph idx="1"/>
          </p:nvPr>
        </p:nvPicPr>
        <p:blipFill>
          <a:blip r:embed="rId2" cstate="print"/>
          <a:srcRect/>
          <a:stretch>
            <a:fillRect/>
          </a:stretch>
        </p:blipFill>
        <p:spPr bwMode="auto">
          <a:xfrm>
            <a:off x="251520" y="463372"/>
            <a:ext cx="7781207" cy="6205987"/>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16386" name="Picture 2"/>
          <p:cNvPicPr>
            <a:picLocks noGrp="1" noChangeAspect="1" noChangeArrowheads="1"/>
          </p:cNvPicPr>
          <p:nvPr>
            <p:ph idx="1"/>
          </p:nvPr>
        </p:nvPicPr>
        <p:blipFill>
          <a:blip r:embed="rId2" cstate="print"/>
          <a:srcRect/>
          <a:stretch>
            <a:fillRect/>
          </a:stretch>
        </p:blipFill>
        <p:spPr bwMode="auto">
          <a:xfrm>
            <a:off x="251520" y="1483503"/>
            <a:ext cx="8467083" cy="4753809"/>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1600200"/>
            <a:ext cx="8229600" cy="1754326"/>
          </a:xfrm>
          <a:prstGeom prst="rect">
            <a:avLst/>
          </a:prstGeom>
          <a:noFill/>
        </p:spPr>
        <p:txBody>
          <a:bodyPr wrap="square" rtlCol="0">
            <a:spAutoFit/>
          </a:bodyPr>
          <a:lstStyle/>
          <a:p>
            <a:r>
              <a:rPr lang="en-US" sz="3600" dirty="0" smtClean="0">
                <a:latin typeface="Bell MT" pitchFamily="18" charset="0"/>
              </a:rPr>
              <a:t>Differential diagnosis: other diseases which may present with acute</a:t>
            </a:r>
          </a:p>
          <a:p>
            <a:r>
              <a:rPr lang="en-US" sz="3600" dirty="0" smtClean="0">
                <a:latin typeface="Bell MT" pitchFamily="18" charset="0"/>
              </a:rPr>
              <a:t>nephritic syndrome.</a:t>
            </a:r>
            <a:endParaRPr lang="en-US" sz="3600" dirty="0">
              <a:latin typeface="Bell MT" pitchFamily="18" charset="0"/>
            </a:endParaRPr>
          </a:p>
        </p:txBody>
      </p:sp>
    </p:spTree>
    <p:extLst>
      <p:ext uri="{BB962C8B-B14F-4D97-AF65-F5344CB8AC3E}">
        <p14:creationId xmlns="" xmlns:p14="http://schemas.microsoft.com/office/powerpoint/2010/main" val="38823270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457200"/>
            <a:ext cx="8229600" cy="12495728"/>
          </a:xfrm>
          <a:prstGeom prst="rect">
            <a:avLst/>
          </a:prstGeom>
          <a:noFill/>
        </p:spPr>
        <p:txBody>
          <a:bodyPr wrap="square" rtlCol="0">
            <a:spAutoFit/>
          </a:bodyPr>
          <a:lstStyle/>
          <a:p>
            <a:r>
              <a:rPr lang="en-US" sz="2000" dirty="0" smtClean="0">
                <a:latin typeface="Bell MT" pitchFamily="18" charset="0"/>
              </a:rPr>
              <a:t>Presenting clinical features of </a:t>
            </a:r>
            <a:r>
              <a:rPr lang="en-US" sz="2000" dirty="0" err="1" smtClean="0">
                <a:latin typeface="Bell MT" pitchFamily="18" charset="0"/>
              </a:rPr>
              <a:t>paedriatric</a:t>
            </a:r>
            <a:r>
              <a:rPr lang="en-US" sz="2000" dirty="0" smtClean="0">
                <a:latin typeface="Bell MT" pitchFamily="18" charset="0"/>
              </a:rPr>
              <a:t> glomerular diseases that may mimic APSGN</a:t>
            </a:r>
          </a:p>
          <a:p>
            <a:endParaRPr lang="en-US" sz="2000" dirty="0" smtClean="0">
              <a:latin typeface="Bell MT" pitchFamily="18" charset="0"/>
            </a:endParaRPr>
          </a:p>
          <a:p>
            <a:endParaRPr lang="en-US" sz="2000" dirty="0" smtClean="0">
              <a:latin typeface="Bell MT" pitchFamily="18" charset="0"/>
            </a:endParaRPr>
          </a:p>
          <a:p>
            <a:endParaRPr lang="en-US" sz="2000" dirty="0" smtClean="0">
              <a:latin typeface="Bell MT" pitchFamily="18" charset="0"/>
            </a:endParaRPr>
          </a:p>
          <a:p>
            <a:endParaRPr lang="en-US" sz="2000" dirty="0" smtClean="0">
              <a:latin typeface="Bell MT" pitchFamily="18" charset="0"/>
            </a:endParaRPr>
          </a:p>
          <a:p>
            <a:endParaRPr lang="en-US" sz="2000" dirty="0" smtClean="0">
              <a:latin typeface="Bell MT" pitchFamily="18" charset="0"/>
            </a:endParaRPr>
          </a:p>
          <a:p>
            <a:endParaRPr lang="en-US" sz="2000" dirty="0" smtClean="0">
              <a:latin typeface="Bell MT" pitchFamily="18" charset="0"/>
            </a:endParaRPr>
          </a:p>
          <a:p>
            <a:endParaRPr lang="en-US" sz="2000" dirty="0" smtClean="0">
              <a:latin typeface="Bell MT" pitchFamily="18" charset="0"/>
            </a:endParaRPr>
          </a:p>
          <a:p>
            <a:endParaRPr lang="en-US" sz="2000" dirty="0" smtClean="0">
              <a:latin typeface="Bell MT" pitchFamily="18" charset="0"/>
            </a:endParaRPr>
          </a:p>
          <a:p>
            <a:endParaRPr lang="en-US" sz="2000" dirty="0" smtClean="0">
              <a:latin typeface="Bell MT" pitchFamily="18" charset="0"/>
            </a:endParaRPr>
          </a:p>
          <a:p>
            <a:endParaRPr lang="en-US" sz="2000" dirty="0" smtClean="0">
              <a:latin typeface="Bell MT" pitchFamily="18" charset="0"/>
            </a:endParaRPr>
          </a:p>
          <a:p>
            <a:endParaRPr lang="en-US" sz="2000" dirty="0" smtClean="0">
              <a:latin typeface="Bell MT" pitchFamily="18" charset="0"/>
            </a:endParaRPr>
          </a:p>
          <a:p>
            <a:endParaRPr lang="en-US" sz="2000" dirty="0" smtClean="0">
              <a:latin typeface="Bell MT" pitchFamily="18" charset="0"/>
            </a:endParaRPr>
          </a:p>
          <a:p>
            <a:endParaRPr lang="en-US" sz="2000" dirty="0" smtClean="0">
              <a:latin typeface="Bell MT" pitchFamily="18" charset="0"/>
            </a:endParaRPr>
          </a:p>
          <a:p>
            <a:endParaRPr lang="en-US" sz="2000" dirty="0" smtClean="0">
              <a:latin typeface="Bell MT" pitchFamily="18" charset="0"/>
            </a:endParaRPr>
          </a:p>
          <a:p>
            <a:r>
              <a:rPr lang="en-US" sz="1100" dirty="0" smtClean="0">
                <a:latin typeface="Bell MT" pitchFamily="18" charset="0"/>
              </a:rPr>
              <a:t>*Some of these  values are estimates, as good epidemiological data are not published.</a:t>
            </a:r>
          </a:p>
          <a:p>
            <a:r>
              <a:rPr lang="en-US" sz="1100" dirty="0" smtClean="0">
                <a:latin typeface="Bell MT" pitchFamily="18" charset="0"/>
              </a:rPr>
              <a:t>**Incidence depends upon the histological class lupus nephritis.</a:t>
            </a:r>
          </a:p>
          <a:p>
            <a:r>
              <a:rPr lang="en-US" sz="1100" dirty="0" smtClean="0">
                <a:latin typeface="Bell MT" pitchFamily="18" charset="0"/>
              </a:rPr>
              <a:t>***A small number of cases presenting early in the clinical course of the disease may have very transiently depressed C4 levels.</a:t>
            </a:r>
          </a:p>
          <a:p>
            <a:r>
              <a:rPr lang="en-US" sz="1100" dirty="0" smtClean="0">
                <a:latin typeface="Bell MT" pitchFamily="18" charset="0"/>
              </a:rPr>
              <a:t>APSGN, acute post-streptococcal </a:t>
            </a:r>
            <a:r>
              <a:rPr lang="en-US" sz="1100" dirty="0" err="1" smtClean="0">
                <a:latin typeface="Bell MT" pitchFamily="18" charset="0"/>
              </a:rPr>
              <a:t>glomerulonephritis</a:t>
            </a:r>
            <a:r>
              <a:rPr lang="en-US" sz="1100" dirty="0" smtClean="0">
                <a:latin typeface="Bell MT" pitchFamily="18" charset="0"/>
              </a:rPr>
              <a:t>; MPGN, </a:t>
            </a:r>
            <a:r>
              <a:rPr lang="en-US" sz="1100" dirty="0" err="1" smtClean="0">
                <a:latin typeface="Bell MT" pitchFamily="18" charset="0"/>
              </a:rPr>
              <a:t>membranoproliferative</a:t>
            </a:r>
            <a:r>
              <a:rPr lang="en-US" sz="1100" dirty="0" smtClean="0">
                <a:latin typeface="Bell MT" pitchFamily="18" charset="0"/>
              </a:rPr>
              <a:t> (</a:t>
            </a:r>
            <a:r>
              <a:rPr lang="en-US" sz="1100" dirty="0" err="1" smtClean="0">
                <a:latin typeface="Bell MT" pitchFamily="18" charset="0"/>
              </a:rPr>
              <a:t>mesangiocapillary</a:t>
            </a:r>
            <a:r>
              <a:rPr lang="en-US" sz="1100" dirty="0" smtClean="0">
                <a:latin typeface="Bell MT" pitchFamily="18" charset="0"/>
              </a:rPr>
              <a:t>) </a:t>
            </a:r>
            <a:r>
              <a:rPr lang="en-US" sz="1100" dirty="0" err="1" smtClean="0">
                <a:latin typeface="Bell MT" pitchFamily="18" charset="0"/>
              </a:rPr>
              <a:t>glomerulonephritis</a:t>
            </a:r>
            <a:r>
              <a:rPr lang="en-US" sz="1100" dirty="0" smtClean="0">
                <a:latin typeface="Bell MT" pitchFamily="18" charset="0"/>
              </a:rPr>
              <a:t>; SLE,</a:t>
            </a:r>
          </a:p>
          <a:p>
            <a:r>
              <a:rPr lang="en-US" sz="1100" dirty="0" smtClean="0">
                <a:latin typeface="Bell MT" pitchFamily="18" charset="0"/>
              </a:rPr>
              <a:t>Systemic lupus </a:t>
            </a:r>
            <a:r>
              <a:rPr lang="en-US" sz="1100" dirty="0" err="1" smtClean="0">
                <a:latin typeface="Bell MT" pitchFamily="18" charset="0"/>
              </a:rPr>
              <a:t>erythematosus</a:t>
            </a:r>
            <a:r>
              <a:rPr lang="en-US" sz="1100" dirty="0" smtClean="0">
                <a:latin typeface="Bell MT" pitchFamily="18" charset="0"/>
              </a:rPr>
              <a:t>; ANCA, anti-</a:t>
            </a:r>
            <a:r>
              <a:rPr lang="en-US" sz="1100" dirty="0" err="1" smtClean="0">
                <a:latin typeface="Bell MT" pitchFamily="18" charset="0"/>
              </a:rPr>
              <a:t>neutrophil</a:t>
            </a:r>
            <a:r>
              <a:rPr lang="en-US" sz="1100" dirty="0" smtClean="0">
                <a:latin typeface="Bell MT" pitchFamily="18" charset="0"/>
              </a:rPr>
              <a:t> </a:t>
            </a:r>
            <a:r>
              <a:rPr lang="en-US" sz="1100" dirty="0" err="1" smtClean="0">
                <a:latin typeface="Bell MT" pitchFamily="18" charset="0"/>
              </a:rPr>
              <a:t>cytoplasmic</a:t>
            </a:r>
            <a:r>
              <a:rPr lang="en-US" sz="1100" dirty="0" smtClean="0">
                <a:latin typeface="Bell MT" pitchFamily="18" charset="0"/>
              </a:rPr>
              <a:t> antibody; ASOT, </a:t>
            </a:r>
            <a:r>
              <a:rPr lang="en-US" sz="1100" dirty="0" err="1" smtClean="0">
                <a:latin typeface="Bell MT" pitchFamily="18" charset="0"/>
              </a:rPr>
              <a:t>antistreptolysin</a:t>
            </a:r>
            <a:r>
              <a:rPr lang="en-US" sz="1100" dirty="0" smtClean="0">
                <a:latin typeface="Bell MT" pitchFamily="18" charset="0"/>
              </a:rPr>
              <a:t>-O </a:t>
            </a:r>
            <a:r>
              <a:rPr lang="en-US" sz="1100" dirty="0" err="1" smtClean="0">
                <a:latin typeface="Bell MT" pitchFamily="18" charset="0"/>
              </a:rPr>
              <a:t>titre</a:t>
            </a:r>
            <a:r>
              <a:rPr lang="en-US" sz="1100" dirty="0" smtClean="0">
                <a:latin typeface="Bell MT" pitchFamily="18" charset="0"/>
              </a:rPr>
              <a:t>; ANA, antinuclear antibody;</a:t>
            </a:r>
          </a:p>
          <a:p>
            <a:r>
              <a:rPr lang="en-US" sz="1100" dirty="0" smtClean="0">
                <a:latin typeface="Bell MT" pitchFamily="18" charset="0"/>
              </a:rPr>
              <a:t>Anti-</a:t>
            </a:r>
            <a:r>
              <a:rPr lang="en-US" sz="1100" dirty="0" err="1" smtClean="0">
                <a:latin typeface="Bell MT" pitchFamily="18" charset="0"/>
              </a:rPr>
              <a:t>dsDNA</a:t>
            </a:r>
            <a:r>
              <a:rPr lang="en-US" sz="1100" dirty="0" smtClean="0">
                <a:latin typeface="Bell MT" pitchFamily="18" charset="0"/>
              </a:rPr>
              <a:t>, anti-double-stranded DNA.</a:t>
            </a:r>
          </a:p>
          <a:p>
            <a:endParaRPr lang="en-US" sz="2000" dirty="0" smtClean="0">
              <a:latin typeface="Bell MT" pitchFamily="18" charset="0"/>
            </a:endParaRPr>
          </a:p>
          <a:p>
            <a:endParaRPr lang="en-US" sz="2000" dirty="0" smtClean="0">
              <a:latin typeface="Bell MT" pitchFamily="18" charset="0"/>
            </a:endParaRPr>
          </a:p>
          <a:p>
            <a:endParaRPr lang="en-US" sz="2000" dirty="0" smtClean="0">
              <a:latin typeface="Bell MT" pitchFamily="18" charset="0"/>
            </a:endParaRPr>
          </a:p>
          <a:p>
            <a:endParaRPr lang="en-US" sz="2000" dirty="0" smtClean="0">
              <a:latin typeface="Bell MT" pitchFamily="18" charset="0"/>
            </a:endParaRPr>
          </a:p>
          <a:p>
            <a:endParaRPr lang="en-US" sz="2000" dirty="0" smtClean="0">
              <a:latin typeface="Bell MT" pitchFamily="18" charset="0"/>
            </a:endParaRPr>
          </a:p>
          <a:p>
            <a:endParaRPr lang="en-US" sz="2000" dirty="0" smtClean="0">
              <a:latin typeface="Bell MT" pitchFamily="18" charset="0"/>
            </a:endParaRPr>
          </a:p>
          <a:p>
            <a:endParaRPr lang="en-US" sz="2000" dirty="0" smtClean="0">
              <a:latin typeface="Bell MT" pitchFamily="18" charset="0"/>
            </a:endParaRPr>
          </a:p>
          <a:p>
            <a:endParaRPr lang="en-US" sz="2000" dirty="0" smtClean="0">
              <a:latin typeface="Bell MT" pitchFamily="18" charset="0"/>
            </a:endParaRPr>
          </a:p>
          <a:p>
            <a:endParaRPr lang="en-US" sz="2000" dirty="0" smtClean="0">
              <a:latin typeface="Bell MT" pitchFamily="18" charset="0"/>
            </a:endParaRPr>
          </a:p>
          <a:p>
            <a:endParaRPr lang="en-US" sz="2000" dirty="0" smtClean="0">
              <a:latin typeface="Bell MT" pitchFamily="18" charset="0"/>
            </a:endParaRPr>
          </a:p>
          <a:p>
            <a:endParaRPr lang="en-US" sz="2000" dirty="0" smtClean="0">
              <a:latin typeface="Bell MT" pitchFamily="18" charset="0"/>
            </a:endParaRPr>
          </a:p>
          <a:p>
            <a:endParaRPr lang="en-US" sz="2000" dirty="0" smtClean="0">
              <a:latin typeface="Bell MT" pitchFamily="18" charset="0"/>
            </a:endParaRPr>
          </a:p>
          <a:p>
            <a:endParaRPr lang="en-US" sz="2000" dirty="0" smtClean="0">
              <a:latin typeface="Bell MT" pitchFamily="18" charset="0"/>
            </a:endParaRPr>
          </a:p>
          <a:p>
            <a:endParaRPr lang="en-US" sz="2000" dirty="0" smtClean="0">
              <a:latin typeface="Bell MT" pitchFamily="18" charset="0"/>
            </a:endParaRPr>
          </a:p>
          <a:p>
            <a:endParaRPr lang="en-US" sz="2000" dirty="0" smtClean="0">
              <a:latin typeface="Bell MT" pitchFamily="18" charset="0"/>
            </a:endParaRPr>
          </a:p>
          <a:p>
            <a:endParaRPr lang="en-US" sz="2000" dirty="0" smtClean="0">
              <a:latin typeface="Bell MT" pitchFamily="18" charset="0"/>
            </a:endParaRPr>
          </a:p>
          <a:p>
            <a:endParaRPr lang="en-US" sz="2000" dirty="0" smtClean="0">
              <a:latin typeface="Bell MT" pitchFamily="18" charset="0"/>
            </a:endParaRPr>
          </a:p>
          <a:p>
            <a:endParaRPr lang="en-US" sz="2000" dirty="0" smtClean="0">
              <a:latin typeface="Bell MT" pitchFamily="18" charset="0"/>
            </a:endParaRPr>
          </a:p>
          <a:p>
            <a:endParaRPr lang="en-US" sz="2000" dirty="0" smtClean="0">
              <a:latin typeface="Bell MT" pitchFamily="18" charset="0"/>
            </a:endParaRPr>
          </a:p>
          <a:p>
            <a:endParaRPr lang="en-US" sz="2000" dirty="0" smtClean="0">
              <a:latin typeface="Bell MT" pitchFamily="18" charset="0"/>
            </a:endParaRPr>
          </a:p>
          <a:p>
            <a:endParaRPr lang="en-US" sz="2000" dirty="0">
              <a:latin typeface="Bell MT" pitchFamily="18" charset="0"/>
            </a:endParaRPr>
          </a:p>
        </p:txBody>
      </p:sp>
      <p:graphicFrame>
        <p:nvGraphicFramePr>
          <p:cNvPr id="3" name="Table 2"/>
          <p:cNvGraphicFramePr>
            <a:graphicFrameLocks noGrp="1"/>
          </p:cNvGraphicFramePr>
          <p:nvPr/>
        </p:nvGraphicFramePr>
        <p:xfrm>
          <a:off x="251520" y="1295400"/>
          <a:ext cx="8587682" cy="5222240"/>
        </p:xfrm>
        <a:graphic>
          <a:graphicData uri="http://schemas.openxmlformats.org/drawingml/2006/table">
            <a:tbl>
              <a:tblPr firstRow="1" bandRow="1">
                <a:tableStyleId>{5C22544A-7EE6-4342-B048-85BDC9FD1C3A}</a:tableStyleId>
              </a:tblPr>
              <a:tblGrid>
                <a:gridCol w="1243452"/>
                <a:gridCol w="1159455"/>
                <a:gridCol w="1464815"/>
                <a:gridCol w="1127673"/>
                <a:gridCol w="1197429"/>
                <a:gridCol w="1023256"/>
                <a:gridCol w="1371602"/>
              </a:tblGrid>
              <a:tr h="370840">
                <a:tc>
                  <a:txBody>
                    <a:bodyPr/>
                    <a:lstStyle/>
                    <a:p>
                      <a:endParaRPr lang="en-US" sz="1200" dirty="0"/>
                    </a:p>
                  </a:txBody>
                  <a:tcPr/>
                </a:tc>
                <a:tc>
                  <a:txBody>
                    <a:bodyPr/>
                    <a:lstStyle/>
                    <a:p>
                      <a:endParaRPr lang="en-US" sz="1200" dirty="0" smtClean="0"/>
                    </a:p>
                    <a:p>
                      <a:r>
                        <a:rPr lang="en-US" sz="1200" dirty="0" smtClean="0"/>
                        <a:t>APSGN</a:t>
                      </a:r>
                    </a:p>
                  </a:txBody>
                  <a:tcPr/>
                </a:tc>
                <a:tc>
                  <a:txBody>
                    <a:bodyPr/>
                    <a:lstStyle/>
                    <a:p>
                      <a:r>
                        <a:rPr lang="en-US" sz="1200" dirty="0" err="1" smtClean="0"/>
                        <a:t>Henoch-Schonlein</a:t>
                      </a:r>
                      <a:endParaRPr lang="en-US" sz="1200" dirty="0" smtClean="0"/>
                    </a:p>
                    <a:p>
                      <a:r>
                        <a:rPr lang="en-US" sz="1200" dirty="0" err="1" smtClean="0"/>
                        <a:t>purpura</a:t>
                      </a:r>
                      <a:endParaRPr lang="en-US" sz="1200" dirty="0"/>
                    </a:p>
                  </a:txBody>
                  <a:tcPr/>
                </a:tc>
                <a:tc>
                  <a:txBody>
                    <a:bodyPr/>
                    <a:lstStyle/>
                    <a:p>
                      <a:r>
                        <a:rPr lang="en-US" sz="1200" dirty="0" err="1" smtClean="0"/>
                        <a:t>IgA</a:t>
                      </a:r>
                      <a:endParaRPr lang="en-US" sz="1200" dirty="0" smtClean="0"/>
                    </a:p>
                    <a:p>
                      <a:r>
                        <a:rPr lang="en-US" sz="1200" dirty="0" smtClean="0"/>
                        <a:t>nephropathy</a:t>
                      </a:r>
                      <a:endParaRPr lang="en-US" sz="1200" dirty="0"/>
                    </a:p>
                  </a:txBody>
                  <a:tcPr/>
                </a:tc>
                <a:tc>
                  <a:txBody>
                    <a:bodyPr/>
                    <a:lstStyle/>
                    <a:p>
                      <a:endParaRPr lang="en-US" sz="1200" dirty="0" smtClean="0"/>
                    </a:p>
                    <a:p>
                      <a:r>
                        <a:rPr lang="en-US" sz="1200" dirty="0" smtClean="0"/>
                        <a:t>MPGN</a:t>
                      </a:r>
                      <a:endParaRPr lang="en-US" sz="1200" dirty="0"/>
                    </a:p>
                  </a:txBody>
                  <a:tcPr/>
                </a:tc>
                <a:tc>
                  <a:txBody>
                    <a:bodyPr/>
                    <a:lstStyle/>
                    <a:p>
                      <a:endParaRPr lang="en-US" sz="1200" dirty="0" smtClean="0"/>
                    </a:p>
                    <a:p>
                      <a:r>
                        <a:rPr lang="en-US" sz="1200" dirty="0" smtClean="0"/>
                        <a:t>SLE</a:t>
                      </a:r>
                      <a:endParaRPr lang="en-US" sz="1200" dirty="0"/>
                    </a:p>
                  </a:txBody>
                  <a:tcPr/>
                </a:tc>
                <a:tc>
                  <a:txBody>
                    <a:bodyPr/>
                    <a:lstStyle/>
                    <a:p>
                      <a:r>
                        <a:rPr lang="en-US" sz="1200" dirty="0" smtClean="0"/>
                        <a:t>ANCA-positive</a:t>
                      </a:r>
                    </a:p>
                    <a:p>
                      <a:r>
                        <a:rPr lang="en-US" sz="1200" dirty="0" err="1" smtClean="0"/>
                        <a:t>vasculitis</a:t>
                      </a:r>
                      <a:endParaRPr lang="en-US" sz="1200" dirty="0"/>
                    </a:p>
                  </a:txBody>
                  <a:tcPr/>
                </a:tc>
              </a:tr>
              <a:tr h="370840">
                <a:tc>
                  <a:txBody>
                    <a:bodyPr/>
                    <a:lstStyle/>
                    <a:p>
                      <a:r>
                        <a:rPr lang="en-US" sz="1200" dirty="0" smtClean="0"/>
                        <a:t>Mean age</a:t>
                      </a:r>
                    </a:p>
                    <a:p>
                      <a:r>
                        <a:rPr lang="en-US" sz="1200" dirty="0" smtClean="0"/>
                        <a:t>(years)</a:t>
                      </a:r>
                      <a:endParaRPr lang="en-US" sz="1200" dirty="0"/>
                    </a:p>
                  </a:txBody>
                  <a:tcPr/>
                </a:tc>
                <a:tc>
                  <a:txBody>
                    <a:bodyPr/>
                    <a:lstStyle/>
                    <a:p>
                      <a:r>
                        <a:rPr lang="en-US" sz="1200" dirty="0" smtClean="0"/>
                        <a:t>5-15</a:t>
                      </a:r>
                      <a:endParaRPr lang="en-US" sz="1200" dirty="0"/>
                    </a:p>
                  </a:txBody>
                  <a:tcPr/>
                </a:tc>
                <a:tc>
                  <a:txBody>
                    <a:bodyPr/>
                    <a:lstStyle/>
                    <a:p>
                      <a:r>
                        <a:rPr lang="en-US" sz="1200" dirty="0" smtClean="0"/>
                        <a:t>4-14</a:t>
                      </a:r>
                      <a:endParaRPr lang="en-US" sz="1200" dirty="0"/>
                    </a:p>
                  </a:txBody>
                  <a:tcPr/>
                </a:tc>
                <a:tc>
                  <a:txBody>
                    <a:bodyPr/>
                    <a:lstStyle/>
                    <a:p>
                      <a:r>
                        <a:rPr lang="en-US" sz="1200" dirty="0" smtClean="0"/>
                        <a:t>10-20</a:t>
                      </a:r>
                      <a:endParaRPr lang="en-US" sz="1200" dirty="0"/>
                    </a:p>
                  </a:txBody>
                  <a:tcPr/>
                </a:tc>
                <a:tc>
                  <a:txBody>
                    <a:bodyPr/>
                    <a:lstStyle/>
                    <a:p>
                      <a:r>
                        <a:rPr lang="en-US" sz="1200" dirty="0" smtClean="0"/>
                        <a:t>8-20</a:t>
                      </a:r>
                      <a:endParaRPr lang="en-US" sz="1200" dirty="0"/>
                    </a:p>
                  </a:txBody>
                  <a:tcPr/>
                </a:tc>
                <a:tc>
                  <a:txBody>
                    <a:bodyPr/>
                    <a:lstStyle/>
                    <a:p>
                      <a:r>
                        <a:rPr lang="en-US" sz="1200" dirty="0" smtClean="0"/>
                        <a:t>15-20</a:t>
                      </a:r>
                      <a:endParaRPr lang="en-US" sz="1200" dirty="0"/>
                    </a:p>
                  </a:txBody>
                  <a:tcPr/>
                </a:tc>
                <a:tc>
                  <a:txBody>
                    <a:bodyPr/>
                    <a:lstStyle/>
                    <a:p>
                      <a:r>
                        <a:rPr lang="en-US" sz="1200" dirty="0" smtClean="0"/>
                        <a:t>12-20</a:t>
                      </a:r>
                      <a:endParaRPr lang="en-US" sz="1200" dirty="0"/>
                    </a:p>
                  </a:txBody>
                  <a:tcPr/>
                </a:tc>
              </a:tr>
              <a:tr h="370840">
                <a:tc>
                  <a:txBody>
                    <a:bodyPr/>
                    <a:lstStyle/>
                    <a:p>
                      <a:r>
                        <a:rPr lang="en-US" sz="1200" dirty="0" smtClean="0"/>
                        <a:t>Antecedent</a:t>
                      </a:r>
                    </a:p>
                    <a:p>
                      <a:r>
                        <a:rPr lang="en-US" sz="1200" dirty="0" smtClean="0"/>
                        <a:t>Infection</a:t>
                      </a:r>
                      <a:endParaRPr lang="en-US" sz="1200" dirty="0"/>
                    </a:p>
                  </a:txBody>
                  <a:tcPr/>
                </a:tc>
                <a:tc>
                  <a:txBody>
                    <a:bodyPr/>
                    <a:lstStyle/>
                    <a:p>
                      <a:r>
                        <a:rPr lang="en-US" sz="1200" dirty="0" smtClean="0"/>
                        <a:t>Yes</a:t>
                      </a:r>
                      <a:endParaRPr lang="en-US" sz="1200" dirty="0"/>
                    </a:p>
                  </a:txBody>
                  <a:tcPr/>
                </a:tc>
                <a:tc>
                  <a:txBody>
                    <a:bodyPr/>
                    <a:lstStyle/>
                    <a:p>
                      <a:r>
                        <a:rPr lang="en-US" sz="1200" dirty="0" smtClean="0"/>
                        <a:t>35%</a:t>
                      </a:r>
                      <a:endParaRPr lang="en-US" sz="1200" dirty="0"/>
                    </a:p>
                  </a:txBody>
                  <a:tcPr/>
                </a:tc>
                <a:tc>
                  <a:txBody>
                    <a:bodyPr/>
                    <a:lstStyle/>
                    <a:p>
                      <a:r>
                        <a:rPr lang="en-US" sz="1200" dirty="0" smtClean="0"/>
                        <a:t>Concurrent</a:t>
                      </a:r>
                    </a:p>
                    <a:p>
                      <a:r>
                        <a:rPr lang="en-US" sz="1200" dirty="0" smtClean="0"/>
                        <a:t>Common</a:t>
                      </a:r>
                      <a:endParaRPr lang="en-US" sz="1200" dirty="0"/>
                    </a:p>
                  </a:txBody>
                  <a:tcPr/>
                </a:tc>
                <a:tc>
                  <a:txBody>
                    <a:bodyPr/>
                    <a:lstStyle/>
                    <a:p>
                      <a:r>
                        <a:rPr lang="en-US" sz="1200" dirty="0" smtClean="0"/>
                        <a:t>Common</a:t>
                      </a:r>
                      <a:endParaRPr lang="en-US" sz="1200" dirty="0"/>
                    </a:p>
                  </a:txBody>
                  <a:tcPr/>
                </a:tc>
                <a:tc>
                  <a:txBody>
                    <a:bodyPr/>
                    <a:lstStyle/>
                    <a:p>
                      <a:r>
                        <a:rPr lang="en-US" sz="1200" dirty="0" smtClean="0"/>
                        <a:t>Rare</a:t>
                      </a:r>
                      <a:endParaRPr lang="en-US" sz="1200" dirty="0"/>
                    </a:p>
                  </a:txBody>
                  <a:tcPr/>
                </a:tc>
                <a:tc>
                  <a:txBody>
                    <a:bodyPr/>
                    <a:lstStyle/>
                    <a:p>
                      <a:r>
                        <a:rPr lang="en-US" sz="1200" dirty="0" smtClean="0"/>
                        <a:t>Flu-like </a:t>
                      </a:r>
                      <a:r>
                        <a:rPr lang="en-US" sz="1200" dirty="0" err="1" smtClean="0"/>
                        <a:t>prodrome</a:t>
                      </a:r>
                      <a:endParaRPr lang="en-US" sz="1200" dirty="0" smtClean="0"/>
                    </a:p>
                    <a:p>
                      <a:r>
                        <a:rPr lang="en-US" sz="1200" dirty="0" smtClean="0"/>
                        <a:t>Common</a:t>
                      </a:r>
                      <a:endParaRPr lang="en-US" sz="1200" dirty="0"/>
                    </a:p>
                  </a:txBody>
                  <a:tcPr/>
                </a:tc>
              </a:tr>
              <a:tr h="370840">
                <a:tc>
                  <a:txBody>
                    <a:bodyPr/>
                    <a:lstStyle/>
                    <a:p>
                      <a:r>
                        <a:rPr lang="en-US" sz="1200" dirty="0" smtClean="0"/>
                        <a:t>Gross</a:t>
                      </a:r>
                    </a:p>
                    <a:p>
                      <a:r>
                        <a:rPr lang="en-US" sz="1200" dirty="0" err="1" smtClean="0"/>
                        <a:t>Haematuria</a:t>
                      </a:r>
                      <a:endParaRPr lang="en-US" sz="1200" dirty="0"/>
                    </a:p>
                  </a:txBody>
                  <a:tcPr/>
                </a:tc>
                <a:tc>
                  <a:txBody>
                    <a:bodyPr/>
                    <a:lstStyle/>
                    <a:p>
                      <a:r>
                        <a:rPr lang="en-US" sz="1200" dirty="0" smtClean="0"/>
                        <a:t>30%</a:t>
                      </a:r>
                      <a:endParaRPr lang="en-US" sz="1200" dirty="0"/>
                    </a:p>
                  </a:txBody>
                  <a:tcPr/>
                </a:tc>
                <a:tc>
                  <a:txBody>
                    <a:bodyPr/>
                    <a:lstStyle/>
                    <a:p>
                      <a:r>
                        <a:rPr lang="en-US" sz="1200" dirty="0" smtClean="0"/>
                        <a:t>20%</a:t>
                      </a:r>
                      <a:endParaRPr lang="en-US" sz="1200" dirty="0"/>
                    </a:p>
                  </a:txBody>
                  <a:tcPr/>
                </a:tc>
                <a:tc>
                  <a:txBody>
                    <a:bodyPr/>
                    <a:lstStyle/>
                    <a:p>
                      <a:r>
                        <a:rPr lang="en-US" sz="1200" dirty="0" smtClean="0"/>
                        <a:t>50-80%</a:t>
                      </a:r>
                      <a:endParaRPr lang="en-US" sz="1200" dirty="0"/>
                    </a:p>
                  </a:txBody>
                  <a:tcPr/>
                </a:tc>
                <a:tc>
                  <a:txBody>
                    <a:bodyPr/>
                    <a:lstStyle/>
                    <a:p>
                      <a:r>
                        <a:rPr lang="en-US" sz="1200" dirty="0" smtClean="0"/>
                        <a:t>20-50%</a:t>
                      </a:r>
                      <a:endParaRPr lang="en-US" sz="1200" dirty="0"/>
                    </a:p>
                  </a:txBody>
                  <a:tcPr/>
                </a:tc>
                <a:tc>
                  <a:txBody>
                    <a:bodyPr/>
                    <a:lstStyle/>
                    <a:p>
                      <a:r>
                        <a:rPr lang="en-US" sz="1200" dirty="0" smtClean="0"/>
                        <a:t>&lt;10%</a:t>
                      </a:r>
                      <a:endParaRPr lang="en-US" sz="1200" dirty="0"/>
                    </a:p>
                  </a:txBody>
                  <a:tcPr/>
                </a:tc>
                <a:tc>
                  <a:txBody>
                    <a:bodyPr/>
                    <a:lstStyle/>
                    <a:p>
                      <a:r>
                        <a:rPr lang="en-US" sz="1200" dirty="0" smtClean="0"/>
                        <a:t>30%</a:t>
                      </a:r>
                      <a:endParaRPr lang="en-US" sz="1200" dirty="0"/>
                    </a:p>
                  </a:txBody>
                  <a:tcPr/>
                </a:tc>
              </a:tr>
              <a:tr h="370840">
                <a:tc>
                  <a:txBody>
                    <a:bodyPr/>
                    <a:lstStyle/>
                    <a:p>
                      <a:r>
                        <a:rPr lang="en-US" sz="1200" dirty="0" err="1" smtClean="0"/>
                        <a:t>Nephrotic</a:t>
                      </a:r>
                      <a:endParaRPr lang="en-US" sz="1200" dirty="0" smtClean="0"/>
                    </a:p>
                    <a:p>
                      <a:r>
                        <a:rPr lang="en-US" sz="1200" dirty="0" smtClean="0"/>
                        <a:t>Syndrome*</a:t>
                      </a:r>
                      <a:endParaRPr lang="en-US" sz="1200" dirty="0"/>
                    </a:p>
                  </a:txBody>
                  <a:tcPr/>
                </a:tc>
                <a:tc>
                  <a:txBody>
                    <a:bodyPr/>
                    <a:lstStyle/>
                    <a:p>
                      <a:r>
                        <a:rPr lang="en-US" sz="1200" dirty="0" smtClean="0"/>
                        <a:t>5%</a:t>
                      </a:r>
                      <a:endParaRPr lang="en-US" sz="1200" dirty="0"/>
                    </a:p>
                  </a:txBody>
                  <a:tcPr/>
                </a:tc>
                <a:tc>
                  <a:txBody>
                    <a:bodyPr/>
                    <a:lstStyle/>
                    <a:p>
                      <a:r>
                        <a:rPr lang="en-US" sz="1200" dirty="0" smtClean="0"/>
                        <a:t>5-10%</a:t>
                      </a:r>
                      <a:endParaRPr lang="en-US" sz="1200" dirty="0"/>
                    </a:p>
                  </a:txBody>
                  <a:tcPr/>
                </a:tc>
                <a:tc>
                  <a:txBody>
                    <a:bodyPr/>
                    <a:lstStyle/>
                    <a:p>
                      <a:r>
                        <a:rPr lang="en-US" sz="1200" dirty="0" smtClean="0"/>
                        <a:t>&lt;10%</a:t>
                      </a:r>
                      <a:endParaRPr lang="en-US" sz="1200" dirty="0"/>
                    </a:p>
                  </a:txBody>
                  <a:tcPr/>
                </a:tc>
                <a:tc>
                  <a:txBody>
                    <a:bodyPr/>
                    <a:lstStyle/>
                    <a:p>
                      <a:r>
                        <a:rPr lang="en-US" sz="1200" dirty="0" smtClean="0"/>
                        <a:t>30-50%</a:t>
                      </a:r>
                      <a:endParaRPr lang="en-US" sz="1200" dirty="0"/>
                    </a:p>
                  </a:txBody>
                  <a:tcPr/>
                </a:tc>
                <a:tc>
                  <a:txBody>
                    <a:bodyPr/>
                    <a:lstStyle/>
                    <a:p>
                      <a:r>
                        <a:rPr lang="en-US" sz="1200" dirty="0" smtClean="0"/>
                        <a:t>0-50%**</a:t>
                      </a:r>
                      <a:endParaRPr lang="en-US" sz="1200" dirty="0"/>
                    </a:p>
                  </a:txBody>
                  <a:tcPr/>
                </a:tc>
                <a:tc>
                  <a:txBody>
                    <a:bodyPr/>
                    <a:lstStyle/>
                    <a:p>
                      <a:r>
                        <a:rPr lang="en-US" sz="1200" dirty="0" smtClean="0"/>
                        <a:t>&lt;10%</a:t>
                      </a:r>
                      <a:endParaRPr lang="en-US" sz="1200" dirty="0"/>
                    </a:p>
                  </a:txBody>
                  <a:tcPr/>
                </a:tc>
              </a:tr>
              <a:tr h="370840">
                <a:tc>
                  <a:txBody>
                    <a:bodyPr/>
                    <a:lstStyle/>
                    <a:p>
                      <a:r>
                        <a:rPr lang="en-US" sz="1200" dirty="0" smtClean="0"/>
                        <a:t>Serum C3</a:t>
                      </a:r>
                      <a:endParaRPr lang="en-US" sz="1200" dirty="0"/>
                    </a:p>
                  </a:txBody>
                  <a:tcPr/>
                </a:tc>
                <a:tc>
                  <a:txBody>
                    <a:bodyPr/>
                    <a:lstStyle/>
                    <a:p>
                      <a:r>
                        <a:rPr lang="en-US" sz="1200" dirty="0" smtClean="0"/>
                        <a:t>Low</a:t>
                      </a:r>
                      <a:endParaRPr lang="en-US" sz="1200" dirty="0"/>
                    </a:p>
                  </a:txBody>
                  <a:tcPr/>
                </a:tc>
                <a:tc>
                  <a:txBody>
                    <a:bodyPr/>
                    <a:lstStyle/>
                    <a:p>
                      <a:r>
                        <a:rPr lang="en-US" sz="1200" dirty="0" smtClean="0"/>
                        <a:t>Normal</a:t>
                      </a:r>
                      <a:endParaRPr lang="en-US" sz="1200" dirty="0"/>
                    </a:p>
                  </a:txBody>
                  <a:tcPr/>
                </a:tc>
                <a:tc>
                  <a:txBody>
                    <a:bodyPr/>
                    <a:lstStyle/>
                    <a:p>
                      <a:r>
                        <a:rPr lang="en-US" sz="1200" dirty="0" smtClean="0"/>
                        <a:t>Normal</a:t>
                      </a:r>
                      <a:endParaRPr lang="en-US" sz="1200" dirty="0"/>
                    </a:p>
                  </a:txBody>
                  <a:tcPr/>
                </a:tc>
                <a:tc>
                  <a:txBody>
                    <a:bodyPr/>
                    <a:lstStyle/>
                    <a:p>
                      <a:r>
                        <a:rPr lang="en-US" sz="1200" dirty="0" smtClean="0"/>
                        <a:t>Low</a:t>
                      </a:r>
                      <a:endParaRPr lang="en-US" sz="1200" dirty="0"/>
                    </a:p>
                  </a:txBody>
                  <a:tcPr/>
                </a:tc>
                <a:tc>
                  <a:txBody>
                    <a:bodyPr/>
                    <a:lstStyle/>
                    <a:p>
                      <a:r>
                        <a:rPr lang="en-US" sz="1200" dirty="0" smtClean="0"/>
                        <a:t>Low</a:t>
                      </a:r>
                      <a:endParaRPr lang="en-US" sz="1200" dirty="0"/>
                    </a:p>
                  </a:txBody>
                  <a:tcPr/>
                </a:tc>
                <a:tc>
                  <a:txBody>
                    <a:bodyPr/>
                    <a:lstStyle/>
                    <a:p>
                      <a:r>
                        <a:rPr lang="en-US" sz="1200" dirty="0" smtClean="0"/>
                        <a:t>Normal</a:t>
                      </a:r>
                      <a:endParaRPr lang="en-US" sz="1200" dirty="0"/>
                    </a:p>
                  </a:txBody>
                  <a:tcPr/>
                </a:tc>
              </a:tr>
              <a:tr h="370840">
                <a:tc>
                  <a:txBody>
                    <a:bodyPr/>
                    <a:lstStyle/>
                    <a:p>
                      <a:r>
                        <a:rPr lang="en-US" sz="1200" dirty="0" smtClean="0"/>
                        <a:t>Serum C4</a:t>
                      </a:r>
                      <a:endParaRPr lang="en-US" sz="1200" dirty="0"/>
                    </a:p>
                  </a:txBody>
                  <a:tcPr/>
                </a:tc>
                <a:tc>
                  <a:txBody>
                    <a:bodyPr/>
                    <a:lstStyle/>
                    <a:p>
                      <a:r>
                        <a:rPr lang="en-US" sz="1200" dirty="0" smtClean="0"/>
                        <a:t>Normal***</a:t>
                      </a:r>
                      <a:endParaRPr lang="en-US" sz="1200" dirty="0"/>
                    </a:p>
                  </a:txBody>
                  <a:tcPr/>
                </a:tc>
                <a:tc>
                  <a:txBody>
                    <a:bodyPr/>
                    <a:lstStyle/>
                    <a:p>
                      <a:r>
                        <a:rPr lang="en-US" sz="1200" dirty="0" smtClean="0"/>
                        <a:t>Normal</a:t>
                      </a:r>
                      <a:endParaRPr lang="en-US" sz="1200" dirty="0"/>
                    </a:p>
                  </a:txBody>
                  <a:tcPr/>
                </a:tc>
                <a:tc>
                  <a:txBody>
                    <a:bodyPr/>
                    <a:lstStyle/>
                    <a:p>
                      <a:r>
                        <a:rPr lang="en-US" sz="1200" dirty="0" smtClean="0"/>
                        <a:t>Normal</a:t>
                      </a:r>
                      <a:endParaRPr lang="en-US" sz="1200" dirty="0"/>
                    </a:p>
                  </a:txBody>
                  <a:tcPr/>
                </a:tc>
                <a:tc>
                  <a:txBody>
                    <a:bodyPr/>
                    <a:lstStyle/>
                    <a:p>
                      <a:r>
                        <a:rPr lang="en-US" sz="1200" dirty="0" smtClean="0"/>
                        <a:t>Normal/low</a:t>
                      </a:r>
                      <a:endParaRPr lang="en-US" sz="1200" dirty="0"/>
                    </a:p>
                  </a:txBody>
                  <a:tcPr/>
                </a:tc>
                <a:tc>
                  <a:txBody>
                    <a:bodyPr/>
                    <a:lstStyle/>
                    <a:p>
                      <a:r>
                        <a:rPr lang="en-US" sz="1200" dirty="0" smtClean="0"/>
                        <a:t>Low</a:t>
                      </a:r>
                      <a:endParaRPr lang="en-US" sz="1200" dirty="0"/>
                    </a:p>
                  </a:txBody>
                  <a:tcPr/>
                </a:tc>
                <a:tc>
                  <a:txBody>
                    <a:bodyPr/>
                    <a:lstStyle/>
                    <a:p>
                      <a:r>
                        <a:rPr lang="en-US" sz="1200" dirty="0" smtClean="0"/>
                        <a:t>Normal</a:t>
                      </a:r>
                      <a:endParaRPr lang="en-US" sz="1200" dirty="0"/>
                    </a:p>
                  </a:txBody>
                  <a:tcPr/>
                </a:tc>
              </a:tr>
              <a:tr h="370840">
                <a:tc>
                  <a:txBody>
                    <a:bodyPr/>
                    <a:lstStyle/>
                    <a:p>
                      <a:r>
                        <a:rPr lang="en-US" sz="1200" dirty="0" smtClean="0"/>
                        <a:t>Diagnostic</a:t>
                      </a:r>
                    </a:p>
                    <a:p>
                      <a:r>
                        <a:rPr lang="en-US" sz="1200" dirty="0" smtClean="0"/>
                        <a:t>Serology</a:t>
                      </a:r>
                      <a:endParaRPr lang="en-US" sz="1200" dirty="0"/>
                    </a:p>
                  </a:txBody>
                  <a:tcPr/>
                </a:tc>
                <a:tc>
                  <a:txBody>
                    <a:bodyPr/>
                    <a:lstStyle/>
                    <a:p>
                      <a:r>
                        <a:rPr lang="en-US" sz="1200" dirty="0" smtClean="0"/>
                        <a:t>ASOT;</a:t>
                      </a:r>
                    </a:p>
                    <a:p>
                      <a:r>
                        <a:rPr lang="en-US" sz="1200" dirty="0" err="1" smtClean="0"/>
                        <a:t>streptozyme</a:t>
                      </a:r>
                      <a:endParaRPr lang="en-US" sz="1200" dirty="0"/>
                    </a:p>
                  </a:txBody>
                  <a:tcPr/>
                </a:tc>
                <a:tc>
                  <a:txBody>
                    <a:bodyPr/>
                    <a:lstStyle/>
                    <a:p>
                      <a:r>
                        <a:rPr lang="en-US" sz="1200" dirty="0" smtClean="0"/>
                        <a:t>No</a:t>
                      </a:r>
                      <a:endParaRPr lang="en-US" sz="1200" dirty="0"/>
                    </a:p>
                  </a:txBody>
                  <a:tcPr/>
                </a:tc>
                <a:tc>
                  <a:txBody>
                    <a:bodyPr/>
                    <a:lstStyle/>
                    <a:p>
                      <a:r>
                        <a:rPr lang="en-US" sz="1200" dirty="0" smtClean="0"/>
                        <a:t>No</a:t>
                      </a:r>
                      <a:endParaRPr lang="en-US" sz="1200" dirty="0"/>
                    </a:p>
                  </a:txBody>
                  <a:tcPr/>
                </a:tc>
                <a:tc>
                  <a:txBody>
                    <a:bodyPr/>
                    <a:lstStyle/>
                    <a:p>
                      <a:r>
                        <a:rPr lang="en-US" sz="1200" dirty="0" smtClean="0"/>
                        <a:t>No </a:t>
                      </a:r>
                      <a:endParaRPr lang="en-US" sz="1200" dirty="0"/>
                    </a:p>
                  </a:txBody>
                  <a:tcPr/>
                </a:tc>
                <a:tc>
                  <a:txBody>
                    <a:bodyPr/>
                    <a:lstStyle/>
                    <a:p>
                      <a:r>
                        <a:rPr lang="en-US" sz="1200" dirty="0" err="1" smtClean="0"/>
                        <a:t>ANA,anti</a:t>
                      </a:r>
                      <a:r>
                        <a:rPr lang="en-US" sz="1200" dirty="0" smtClean="0"/>
                        <a:t>-</a:t>
                      </a:r>
                    </a:p>
                    <a:p>
                      <a:r>
                        <a:rPr lang="en-US" sz="1200" dirty="0" err="1" smtClean="0"/>
                        <a:t>dsDNA</a:t>
                      </a:r>
                      <a:endParaRPr lang="en-US" sz="1200" dirty="0"/>
                    </a:p>
                  </a:txBody>
                  <a:tcPr/>
                </a:tc>
                <a:tc>
                  <a:txBody>
                    <a:bodyPr/>
                    <a:lstStyle/>
                    <a:p>
                      <a:r>
                        <a:rPr lang="en-US" sz="1200" dirty="0" smtClean="0"/>
                        <a:t>ANCA</a:t>
                      </a:r>
                      <a:endParaRPr lang="en-US" sz="1200" dirty="0"/>
                    </a:p>
                  </a:txBody>
                  <a:tcPr/>
                </a:tc>
              </a:tr>
              <a:tr h="370840">
                <a:tc>
                  <a:txBody>
                    <a:bodyPr/>
                    <a:lstStyle/>
                    <a:p>
                      <a:r>
                        <a:rPr lang="en-US" sz="1200" dirty="0" smtClean="0"/>
                        <a:t>Extra renal</a:t>
                      </a:r>
                    </a:p>
                    <a:p>
                      <a:r>
                        <a:rPr lang="en-US" sz="1200" dirty="0" smtClean="0"/>
                        <a:t>disease</a:t>
                      </a:r>
                      <a:endParaRPr lang="en-US" sz="1200" dirty="0"/>
                    </a:p>
                  </a:txBody>
                  <a:tcPr/>
                </a:tc>
                <a:tc>
                  <a:txBody>
                    <a:bodyPr/>
                    <a:lstStyle/>
                    <a:p>
                      <a:r>
                        <a:rPr lang="en-US" sz="1200" dirty="0" smtClean="0"/>
                        <a:t>Rare</a:t>
                      </a:r>
                      <a:endParaRPr lang="en-US" sz="1200" dirty="0"/>
                    </a:p>
                  </a:txBody>
                  <a:tcPr/>
                </a:tc>
                <a:tc>
                  <a:txBody>
                    <a:bodyPr/>
                    <a:lstStyle/>
                    <a:p>
                      <a:r>
                        <a:rPr lang="en-US" sz="1200" dirty="0" smtClean="0"/>
                        <a:t>Yes</a:t>
                      </a:r>
                      <a:endParaRPr lang="en-US" sz="1200" dirty="0"/>
                    </a:p>
                  </a:txBody>
                  <a:tcPr/>
                </a:tc>
                <a:tc>
                  <a:txBody>
                    <a:bodyPr/>
                    <a:lstStyle/>
                    <a:p>
                      <a:r>
                        <a:rPr lang="en-US" sz="1200" dirty="0" smtClean="0"/>
                        <a:t>Rare</a:t>
                      </a:r>
                      <a:endParaRPr lang="en-US" sz="1200" dirty="0"/>
                    </a:p>
                  </a:txBody>
                  <a:tcPr/>
                </a:tc>
                <a:tc>
                  <a:txBody>
                    <a:bodyPr/>
                    <a:lstStyle/>
                    <a:p>
                      <a:r>
                        <a:rPr lang="en-US" sz="1200" dirty="0" smtClean="0"/>
                        <a:t>Rare</a:t>
                      </a:r>
                      <a:endParaRPr lang="en-US" sz="1200" dirty="0"/>
                    </a:p>
                  </a:txBody>
                  <a:tcPr/>
                </a:tc>
                <a:tc>
                  <a:txBody>
                    <a:bodyPr/>
                    <a:lstStyle/>
                    <a:p>
                      <a:r>
                        <a:rPr lang="en-US" sz="1200" dirty="0" smtClean="0"/>
                        <a:t>Common</a:t>
                      </a:r>
                      <a:endParaRPr lang="en-US" sz="1200" dirty="0"/>
                    </a:p>
                  </a:txBody>
                  <a:tcPr/>
                </a:tc>
                <a:tc>
                  <a:txBody>
                    <a:bodyPr/>
                    <a:lstStyle/>
                    <a:p>
                      <a:r>
                        <a:rPr lang="en-US" sz="1200" dirty="0" smtClean="0"/>
                        <a:t>Common                          </a:t>
                      </a:r>
                    </a:p>
                    <a:p>
                      <a:r>
                        <a:rPr lang="en-US" sz="1200" dirty="0" smtClean="0"/>
                        <a:t>                                                                                                                                       </a:t>
                      </a:r>
                    </a:p>
                  </a:txBody>
                  <a:tcPr/>
                </a:tc>
              </a:tr>
            </a:tbl>
          </a:graphicData>
        </a:graphic>
      </p:graphicFrame>
    </p:spTree>
    <p:extLst>
      <p:ext uri="{BB962C8B-B14F-4D97-AF65-F5344CB8AC3E}">
        <p14:creationId xmlns="" xmlns:p14="http://schemas.microsoft.com/office/powerpoint/2010/main" val="388232709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762000" y="2209800"/>
            <a:ext cx="7239000" cy="1295400"/>
            <a:chOff x="1152" y="1392"/>
            <a:chExt cx="3024" cy="816"/>
          </a:xfrm>
        </p:grpSpPr>
        <p:sp>
          <p:nvSpPr>
            <p:cNvPr id="235523" name="Text Box 3"/>
            <p:cNvSpPr txBox="1">
              <a:spLocks noChangeArrowheads="1"/>
            </p:cNvSpPr>
            <p:nvPr/>
          </p:nvSpPr>
          <p:spPr bwMode="auto">
            <a:xfrm>
              <a:off x="1152" y="1392"/>
              <a:ext cx="2976" cy="442"/>
            </a:xfrm>
            <a:prstGeom prst="rect">
              <a:avLst/>
            </a:prstGeom>
            <a:noFill/>
            <a:ln w="9525">
              <a:noFill/>
              <a:miter lim="800000"/>
              <a:headEnd/>
              <a:tailEnd/>
            </a:ln>
            <a:effectLst/>
          </p:spPr>
          <p:txBody>
            <a:bodyPr>
              <a:spAutoFit/>
            </a:bodyPr>
            <a:lstStyle/>
            <a:p>
              <a:pPr algn="ctr">
                <a:spcBef>
                  <a:spcPct val="50000"/>
                </a:spcBef>
              </a:pPr>
              <a:r>
                <a:rPr lang="en-US" sz="4000" b="1" dirty="0">
                  <a:solidFill>
                    <a:srgbClr val="FFFF00"/>
                  </a:solidFill>
                  <a:latin typeface="Arial" pitchFamily="34" charset="0"/>
                </a:rPr>
                <a:t>PATTERNS OF CHANGE</a:t>
              </a:r>
            </a:p>
          </p:txBody>
        </p:sp>
        <p:sp>
          <p:nvSpPr>
            <p:cNvPr id="235524" name="Line 4"/>
            <p:cNvSpPr>
              <a:spLocks noChangeShapeType="1"/>
            </p:cNvSpPr>
            <p:nvPr/>
          </p:nvSpPr>
          <p:spPr bwMode="auto">
            <a:xfrm>
              <a:off x="1152" y="2208"/>
              <a:ext cx="3024" cy="0"/>
            </a:xfrm>
            <a:prstGeom prst="line">
              <a:avLst/>
            </a:prstGeom>
            <a:noFill/>
            <a:ln w="57150">
              <a:solidFill>
                <a:schemeClr val="tx1"/>
              </a:solidFill>
              <a:round/>
              <a:headEnd/>
              <a:tailEnd type="arrow" w="med" len="med"/>
            </a:ln>
            <a:effectLst/>
          </p:spPr>
          <p:txBody>
            <a:bodyPr wrap="none" anchor="ctr"/>
            <a:lstStyle/>
            <a:p>
              <a:endParaRPr lang="ar-SA"/>
            </a:p>
          </p:txBody>
        </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Text Box 4"/>
          <p:cNvSpPr txBox="1">
            <a:spLocks noChangeArrowheads="1"/>
          </p:cNvSpPr>
          <p:nvPr/>
        </p:nvSpPr>
        <p:spPr bwMode="auto">
          <a:xfrm>
            <a:off x="2078038" y="482600"/>
            <a:ext cx="5102225" cy="406400"/>
          </a:xfrm>
          <a:prstGeom prst="rect">
            <a:avLst/>
          </a:prstGeom>
          <a:noFill/>
          <a:ln w="9525">
            <a:solidFill>
              <a:schemeClr val="tx1"/>
            </a:solidFill>
            <a:miter lim="800000"/>
            <a:headEnd/>
            <a:tailEnd/>
          </a:ln>
          <a:effectLst/>
        </p:spPr>
        <p:txBody>
          <a:bodyPr wrap="none" anchor="ctr">
            <a:spAutoFit/>
          </a:bodyPr>
          <a:lstStyle/>
          <a:p>
            <a:pPr algn="ctr">
              <a:spcBef>
                <a:spcPct val="50000"/>
              </a:spcBef>
            </a:pPr>
            <a:r>
              <a:rPr lang="en-US" sz="2000" b="1">
                <a:latin typeface="Arial" pitchFamily="34" charset="0"/>
              </a:rPr>
              <a:t>Biopsy Pathology of Glomerular Disease</a:t>
            </a:r>
          </a:p>
        </p:txBody>
      </p:sp>
      <p:sp>
        <p:nvSpPr>
          <p:cNvPr id="9221" name="Rectangle 5"/>
          <p:cNvSpPr>
            <a:spLocks noChangeArrowheads="1"/>
          </p:cNvSpPr>
          <p:nvPr/>
        </p:nvSpPr>
        <p:spPr bwMode="auto">
          <a:xfrm>
            <a:off x="2705100" y="3657600"/>
            <a:ext cx="3549650" cy="366713"/>
          </a:xfrm>
          <a:prstGeom prst="rect">
            <a:avLst/>
          </a:prstGeom>
          <a:noFill/>
          <a:ln w="9525">
            <a:noFill/>
            <a:miter lim="800000"/>
            <a:headEnd/>
            <a:tailEnd/>
          </a:ln>
          <a:effectLst/>
        </p:spPr>
        <p:txBody>
          <a:bodyPr wrap="none" anchor="ctr">
            <a:spAutoFit/>
          </a:bodyPr>
          <a:lstStyle/>
          <a:p>
            <a:pPr algn="ctr"/>
            <a:r>
              <a:rPr lang="en-US" sz="1800" b="1" dirty="0">
                <a:solidFill>
                  <a:srgbClr val="FFFF00"/>
                </a:solidFill>
                <a:latin typeface="Arial" pitchFamily="34" charset="0"/>
              </a:rPr>
              <a:t>Patterns of </a:t>
            </a:r>
            <a:r>
              <a:rPr lang="en-US" sz="1800" b="1" dirty="0" err="1">
                <a:solidFill>
                  <a:srgbClr val="FFFF00"/>
                </a:solidFill>
                <a:latin typeface="Arial" pitchFamily="34" charset="0"/>
              </a:rPr>
              <a:t>glomerular</a:t>
            </a:r>
            <a:r>
              <a:rPr lang="en-US" sz="1800" b="1" dirty="0">
                <a:solidFill>
                  <a:srgbClr val="FFFF00"/>
                </a:solidFill>
                <a:latin typeface="Arial" pitchFamily="34" charset="0"/>
              </a:rPr>
              <a:t> damage</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Text Box 2"/>
          <p:cNvSpPr txBox="1">
            <a:spLocks noChangeArrowheads="1"/>
          </p:cNvSpPr>
          <p:nvPr/>
        </p:nvSpPr>
        <p:spPr bwMode="auto">
          <a:xfrm>
            <a:off x="1828800" y="381000"/>
            <a:ext cx="4908550" cy="779463"/>
          </a:xfrm>
          <a:prstGeom prst="rect">
            <a:avLst/>
          </a:prstGeom>
          <a:noFill/>
          <a:ln w="9525">
            <a:noFill/>
            <a:miter lim="800000"/>
            <a:headEnd/>
            <a:tailEnd/>
          </a:ln>
          <a:effectLst/>
        </p:spPr>
        <p:txBody>
          <a:bodyPr wrap="none" anchor="ctr">
            <a:spAutoFit/>
          </a:bodyPr>
          <a:lstStyle/>
          <a:p>
            <a:pPr algn="ctr">
              <a:spcBef>
                <a:spcPct val="50000"/>
              </a:spcBef>
            </a:pPr>
            <a:r>
              <a:rPr lang="en-US" sz="1800" b="1">
                <a:latin typeface="Arial" pitchFamily="34" charset="0"/>
              </a:rPr>
              <a:t>Pathological features of glomerulonephritis</a:t>
            </a:r>
          </a:p>
          <a:p>
            <a:pPr algn="ctr">
              <a:spcBef>
                <a:spcPct val="50000"/>
              </a:spcBef>
            </a:pPr>
            <a:r>
              <a:rPr lang="en-US" sz="1800" b="1">
                <a:latin typeface="Arial" pitchFamily="34" charset="0"/>
              </a:rPr>
              <a:t>Descriptive Terms </a:t>
            </a:r>
          </a:p>
        </p:txBody>
      </p:sp>
      <p:sp>
        <p:nvSpPr>
          <p:cNvPr id="167939" name="Text Box 3"/>
          <p:cNvSpPr txBox="1">
            <a:spLocks noChangeArrowheads="1"/>
          </p:cNvSpPr>
          <p:nvPr/>
        </p:nvSpPr>
        <p:spPr bwMode="auto">
          <a:xfrm>
            <a:off x="2921000" y="1501775"/>
            <a:ext cx="2660650" cy="366713"/>
          </a:xfrm>
          <a:prstGeom prst="rect">
            <a:avLst/>
          </a:prstGeom>
          <a:noFill/>
          <a:ln w="9525">
            <a:noFill/>
            <a:miter lim="800000"/>
            <a:headEnd/>
            <a:tailEnd/>
          </a:ln>
          <a:effectLst/>
        </p:spPr>
        <p:txBody>
          <a:bodyPr wrap="none" anchor="ctr">
            <a:spAutoFit/>
          </a:bodyPr>
          <a:lstStyle/>
          <a:p>
            <a:pPr algn="ctr">
              <a:spcBef>
                <a:spcPct val="50000"/>
              </a:spcBef>
            </a:pPr>
            <a:r>
              <a:rPr lang="en-US" sz="1800" b="1">
                <a:solidFill>
                  <a:schemeClr val="accent2"/>
                </a:solidFill>
                <a:latin typeface="Arial" pitchFamily="34" charset="0"/>
              </a:rPr>
              <a:t>Patterns of Damage - 1</a:t>
            </a:r>
          </a:p>
        </p:txBody>
      </p:sp>
      <p:grpSp>
        <p:nvGrpSpPr>
          <p:cNvPr id="2" name="Group 4"/>
          <p:cNvGrpSpPr>
            <a:grpSpLocks/>
          </p:cNvGrpSpPr>
          <p:nvPr/>
        </p:nvGrpSpPr>
        <p:grpSpPr bwMode="auto">
          <a:xfrm>
            <a:off x="12700" y="2667000"/>
            <a:ext cx="9131300" cy="3770313"/>
            <a:chOff x="48" y="1680"/>
            <a:chExt cx="5752" cy="2375"/>
          </a:xfrm>
        </p:grpSpPr>
        <p:sp>
          <p:nvSpPr>
            <p:cNvPr id="167941" name="Text Box 5"/>
            <p:cNvSpPr txBox="1">
              <a:spLocks noChangeArrowheads="1"/>
            </p:cNvSpPr>
            <p:nvPr/>
          </p:nvSpPr>
          <p:spPr bwMode="auto">
            <a:xfrm>
              <a:off x="48" y="2784"/>
              <a:ext cx="1640" cy="491"/>
            </a:xfrm>
            <a:prstGeom prst="rect">
              <a:avLst/>
            </a:prstGeom>
            <a:noFill/>
            <a:ln w="9525">
              <a:noFill/>
              <a:miter lim="800000"/>
              <a:headEnd/>
              <a:tailEnd/>
            </a:ln>
            <a:effectLst/>
          </p:spPr>
          <p:txBody>
            <a:bodyPr wrap="none" anchor="ctr">
              <a:spAutoFit/>
            </a:bodyPr>
            <a:lstStyle/>
            <a:p>
              <a:pPr algn="ctr">
                <a:spcBef>
                  <a:spcPct val="50000"/>
                </a:spcBef>
              </a:pPr>
              <a:r>
                <a:rPr lang="en-US" sz="1800">
                  <a:latin typeface="Arial" pitchFamily="34" charset="0"/>
                </a:rPr>
                <a:t>All glomeruli normal</a:t>
              </a:r>
            </a:p>
            <a:p>
              <a:pPr algn="ctr">
                <a:spcBef>
                  <a:spcPct val="50000"/>
                </a:spcBef>
              </a:pPr>
              <a:r>
                <a:rPr lang="en-US" sz="1800">
                  <a:latin typeface="Arial" pitchFamily="34" charset="0"/>
                </a:rPr>
                <a:t>= No glomerulonephritis</a:t>
              </a:r>
            </a:p>
          </p:txBody>
        </p:sp>
        <p:sp>
          <p:nvSpPr>
            <p:cNvPr id="167942" name="Text Box 6"/>
            <p:cNvSpPr txBox="1">
              <a:spLocks noChangeArrowheads="1"/>
            </p:cNvSpPr>
            <p:nvPr/>
          </p:nvSpPr>
          <p:spPr bwMode="auto">
            <a:xfrm>
              <a:off x="3704" y="2784"/>
              <a:ext cx="2096" cy="491"/>
            </a:xfrm>
            <a:prstGeom prst="rect">
              <a:avLst/>
            </a:prstGeom>
            <a:noFill/>
            <a:ln w="9525">
              <a:noFill/>
              <a:miter lim="800000"/>
              <a:headEnd/>
              <a:tailEnd/>
            </a:ln>
            <a:effectLst/>
          </p:spPr>
          <p:txBody>
            <a:bodyPr wrap="none" anchor="ctr">
              <a:spAutoFit/>
            </a:bodyPr>
            <a:lstStyle/>
            <a:p>
              <a:pPr algn="ctr">
                <a:spcBef>
                  <a:spcPct val="50000"/>
                </a:spcBef>
              </a:pPr>
              <a:r>
                <a:rPr lang="en-US" sz="1800" dirty="0">
                  <a:latin typeface="Arial" pitchFamily="34" charset="0"/>
                </a:rPr>
                <a:t>All </a:t>
              </a:r>
              <a:r>
                <a:rPr lang="en-US" sz="1800" dirty="0" err="1">
                  <a:latin typeface="Arial" pitchFamily="34" charset="0"/>
                </a:rPr>
                <a:t>glomeruli</a:t>
              </a:r>
              <a:r>
                <a:rPr lang="en-US" sz="1800" dirty="0">
                  <a:latin typeface="Arial" pitchFamily="34" charset="0"/>
                </a:rPr>
                <a:t> abnormal</a:t>
              </a:r>
            </a:p>
            <a:p>
              <a:pPr algn="ctr">
                <a:spcBef>
                  <a:spcPct val="50000"/>
                </a:spcBef>
              </a:pPr>
              <a:r>
                <a:rPr lang="en-US" sz="1800" dirty="0">
                  <a:solidFill>
                    <a:schemeClr val="accent2"/>
                  </a:solidFill>
                  <a:latin typeface="Arial" pitchFamily="34" charset="0"/>
                </a:rPr>
                <a:t>=  </a:t>
              </a:r>
              <a:r>
                <a:rPr lang="en-US" sz="1800" b="1" dirty="0">
                  <a:solidFill>
                    <a:srgbClr val="FFFF00"/>
                  </a:solidFill>
                  <a:latin typeface="Arial" pitchFamily="34" charset="0"/>
                </a:rPr>
                <a:t>diffuse </a:t>
              </a:r>
              <a:r>
                <a:rPr lang="en-US" sz="1800" b="1" dirty="0" err="1">
                  <a:solidFill>
                    <a:srgbClr val="FFFF00"/>
                  </a:solidFill>
                  <a:latin typeface="Arial" pitchFamily="34" charset="0"/>
                </a:rPr>
                <a:t>glomerulonephritis</a:t>
              </a:r>
              <a:endParaRPr lang="en-US" sz="1800" dirty="0">
                <a:solidFill>
                  <a:srgbClr val="FFFF00"/>
                </a:solidFill>
                <a:latin typeface="Arial" pitchFamily="34" charset="0"/>
              </a:endParaRPr>
            </a:p>
          </p:txBody>
        </p:sp>
        <p:sp>
          <p:nvSpPr>
            <p:cNvPr id="167943" name="Text Box 7"/>
            <p:cNvSpPr txBox="1">
              <a:spLocks noChangeArrowheads="1"/>
            </p:cNvSpPr>
            <p:nvPr/>
          </p:nvSpPr>
          <p:spPr bwMode="auto">
            <a:xfrm>
              <a:off x="1792" y="2004"/>
              <a:ext cx="1920" cy="2051"/>
            </a:xfrm>
            <a:prstGeom prst="rect">
              <a:avLst/>
            </a:prstGeom>
            <a:noFill/>
            <a:ln w="9525">
              <a:noFill/>
              <a:miter lim="800000"/>
              <a:headEnd/>
              <a:tailEnd/>
            </a:ln>
            <a:effectLst/>
          </p:spPr>
          <p:txBody>
            <a:bodyPr wrap="none" anchor="ctr">
              <a:spAutoFit/>
            </a:bodyPr>
            <a:lstStyle/>
            <a:p>
              <a:pPr algn="ctr">
                <a:spcBef>
                  <a:spcPct val="50000"/>
                </a:spcBef>
              </a:pPr>
              <a:endParaRPr lang="en-US" sz="1800" dirty="0">
                <a:latin typeface="Arial" pitchFamily="34" charset="0"/>
              </a:endParaRPr>
            </a:p>
            <a:p>
              <a:pPr algn="ctr">
                <a:spcBef>
                  <a:spcPct val="50000"/>
                </a:spcBef>
              </a:pPr>
              <a:endParaRPr lang="en-US" sz="1800" dirty="0">
                <a:latin typeface="Arial" pitchFamily="34" charset="0"/>
              </a:endParaRPr>
            </a:p>
            <a:p>
              <a:pPr algn="ctr">
                <a:spcBef>
                  <a:spcPct val="50000"/>
                </a:spcBef>
              </a:pPr>
              <a:endParaRPr lang="en-US" sz="1800" dirty="0">
                <a:latin typeface="Arial" pitchFamily="34" charset="0"/>
              </a:endParaRPr>
            </a:p>
            <a:p>
              <a:pPr algn="ctr">
                <a:spcBef>
                  <a:spcPct val="50000"/>
                </a:spcBef>
              </a:pPr>
              <a:r>
                <a:rPr lang="en-US" sz="1800" dirty="0">
                  <a:latin typeface="Arial" pitchFamily="34" charset="0"/>
                </a:rPr>
                <a:t>Some </a:t>
              </a:r>
              <a:r>
                <a:rPr lang="en-US" sz="1800" dirty="0" err="1">
                  <a:latin typeface="Arial" pitchFamily="34" charset="0"/>
                </a:rPr>
                <a:t>glomeruli</a:t>
              </a:r>
              <a:r>
                <a:rPr lang="en-US" sz="1800" dirty="0">
                  <a:latin typeface="Arial" pitchFamily="34" charset="0"/>
                </a:rPr>
                <a:t> abnormal</a:t>
              </a:r>
            </a:p>
            <a:p>
              <a:pPr algn="ctr">
                <a:spcBef>
                  <a:spcPct val="50000"/>
                </a:spcBef>
              </a:pPr>
              <a:r>
                <a:rPr lang="en-US" sz="1800" dirty="0">
                  <a:solidFill>
                    <a:schemeClr val="accent2"/>
                  </a:solidFill>
                  <a:latin typeface="Arial" pitchFamily="34" charset="0"/>
                </a:rPr>
                <a:t>= </a:t>
              </a:r>
              <a:r>
                <a:rPr lang="en-US" sz="1800" b="1" dirty="0">
                  <a:solidFill>
                    <a:srgbClr val="FFFF00"/>
                  </a:solidFill>
                  <a:latin typeface="Arial" pitchFamily="34" charset="0"/>
                </a:rPr>
                <a:t>focal </a:t>
              </a:r>
              <a:r>
                <a:rPr lang="en-US" sz="1800" b="1" dirty="0" err="1">
                  <a:solidFill>
                    <a:srgbClr val="FFFF00"/>
                  </a:solidFill>
                  <a:latin typeface="Arial" pitchFamily="34" charset="0"/>
                </a:rPr>
                <a:t>glomerulonephritis</a:t>
              </a:r>
              <a:endParaRPr lang="en-US" sz="1800" b="1" dirty="0">
                <a:solidFill>
                  <a:srgbClr val="FFFF00"/>
                </a:solidFill>
                <a:latin typeface="Arial" pitchFamily="34" charset="0"/>
              </a:endParaRPr>
            </a:p>
            <a:p>
              <a:pPr algn="ctr">
                <a:spcBef>
                  <a:spcPct val="50000"/>
                </a:spcBef>
              </a:pPr>
              <a:r>
                <a:rPr lang="en-US" sz="1800" dirty="0">
                  <a:latin typeface="Arial" pitchFamily="34" charset="0"/>
                </a:rPr>
                <a:t>(often secondary to</a:t>
              </a:r>
            </a:p>
            <a:p>
              <a:pPr algn="ctr">
                <a:spcBef>
                  <a:spcPct val="50000"/>
                </a:spcBef>
              </a:pPr>
              <a:r>
                <a:rPr lang="en-US" sz="1800" dirty="0">
                  <a:latin typeface="Arial" pitchFamily="34" charset="0"/>
                </a:rPr>
                <a:t>systemic disease)</a:t>
              </a:r>
            </a:p>
            <a:p>
              <a:pPr algn="ctr">
                <a:spcBef>
                  <a:spcPct val="50000"/>
                </a:spcBef>
              </a:pPr>
              <a:endParaRPr lang="en-US" sz="1800" dirty="0">
                <a:latin typeface="Arial" pitchFamily="34" charset="0"/>
              </a:endParaRPr>
            </a:p>
          </p:txBody>
        </p:sp>
        <p:grpSp>
          <p:nvGrpSpPr>
            <p:cNvPr id="3" name="Group 8"/>
            <p:cNvGrpSpPr>
              <a:grpSpLocks/>
            </p:cNvGrpSpPr>
            <p:nvPr/>
          </p:nvGrpSpPr>
          <p:grpSpPr bwMode="auto">
            <a:xfrm>
              <a:off x="528" y="1680"/>
              <a:ext cx="696" cy="1008"/>
              <a:chOff x="1464" y="1488"/>
              <a:chExt cx="696" cy="1008"/>
            </a:xfrm>
          </p:grpSpPr>
          <p:sp>
            <p:nvSpPr>
              <p:cNvPr id="167945" name="Freeform 9"/>
              <p:cNvSpPr>
                <a:spLocks/>
              </p:cNvSpPr>
              <p:nvPr/>
            </p:nvSpPr>
            <p:spPr bwMode="auto">
              <a:xfrm>
                <a:off x="1464" y="1488"/>
                <a:ext cx="696" cy="1008"/>
              </a:xfrm>
              <a:custGeom>
                <a:avLst/>
                <a:gdLst/>
                <a:ahLst/>
                <a:cxnLst>
                  <a:cxn ang="0">
                    <a:pos x="696" y="48"/>
                  </a:cxn>
                  <a:cxn ang="0">
                    <a:pos x="792" y="96"/>
                  </a:cxn>
                  <a:cxn ang="0">
                    <a:pos x="840" y="192"/>
                  </a:cxn>
                  <a:cxn ang="0">
                    <a:pos x="840" y="288"/>
                  </a:cxn>
                  <a:cxn ang="0">
                    <a:pos x="792" y="432"/>
                  </a:cxn>
                  <a:cxn ang="0">
                    <a:pos x="696" y="576"/>
                  </a:cxn>
                  <a:cxn ang="0">
                    <a:pos x="600" y="624"/>
                  </a:cxn>
                  <a:cxn ang="0">
                    <a:pos x="600" y="720"/>
                  </a:cxn>
                  <a:cxn ang="0">
                    <a:pos x="696" y="768"/>
                  </a:cxn>
                  <a:cxn ang="0">
                    <a:pos x="792" y="912"/>
                  </a:cxn>
                  <a:cxn ang="0">
                    <a:pos x="792" y="1104"/>
                  </a:cxn>
                  <a:cxn ang="0">
                    <a:pos x="744" y="1248"/>
                  </a:cxn>
                  <a:cxn ang="0">
                    <a:pos x="600" y="1392"/>
                  </a:cxn>
                  <a:cxn ang="0">
                    <a:pos x="360" y="1440"/>
                  </a:cxn>
                  <a:cxn ang="0">
                    <a:pos x="120" y="1296"/>
                  </a:cxn>
                  <a:cxn ang="0">
                    <a:pos x="24" y="816"/>
                  </a:cxn>
                  <a:cxn ang="0">
                    <a:pos x="24" y="480"/>
                  </a:cxn>
                  <a:cxn ang="0">
                    <a:pos x="168" y="192"/>
                  </a:cxn>
                  <a:cxn ang="0">
                    <a:pos x="360" y="48"/>
                  </a:cxn>
                  <a:cxn ang="0">
                    <a:pos x="552" y="0"/>
                  </a:cxn>
                  <a:cxn ang="0">
                    <a:pos x="696" y="48"/>
                  </a:cxn>
                </a:cxnLst>
                <a:rect l="0" t="0" r="r" b="b"/>
                <a:pathLst>
                  <a:path w="848" h="1456">
                    <a:moveTo>
                      <a:pt x="696" y="48"/>
                    </a:moveTo>
                    <a:cubicBezTo>
                      <a:pt x="736" y="64"/>
                      <a:pt x="768" y="72"/>
                      <a:pt x="792" y="96"/>
                    </a:cubicBezTo>
                    <a:cubicBezTo>
                      <a:pt x="816" y="120"/>
                      <a:pt x="832" y="160"/>
                      <a:pt x="840" y="192"/>
                    </a:cubicBezTo>
                    <a:cubicBezTo>
                      <a:pt x="848" y="224"/>
                      <a:pt x="848" y="248"/>
                      <a:pt x="840" y="288"/>
                    </a:cubicBezTo>
                    <a:cubicBezTo>
                      <a:pt x="832" y="328"/>
                      <a:pt x="816" y="384"/>
                      <a:pt x="792" y="432"/>
                    </a:cubicBezTo>
                    <a:cubicBezTo>
                      <a:pt x="768" y="480"/>
                      <a:pt x="728" y="544"/>
                      <a:pt x="696" y="576"/>
                    </a:cubicBezTo>
                    <a:cubicBezTo>
                      <a:pt x="664" y="608"/>
                      <a:pt x="616" y="600"/>
                      <a:pt x="600" y="624"/>
                    </a:cubicBezTo>
                    <a:cubicBezTo>
                      <a:pt x="584" y="648"/>
                      <a:pt x="584" y="696"/>
                      <a:pt x="600" y="720"/>
                    </a:cubicBezTo>
                    <a:cubicBezTo>
                      <a:pt x="616" y="744"/>
                      <a:pt x="664" y="736"/>
                      <a:pt x="696" y="768"/>
                    </a:cubicBezTo>
                    <a:cubicBezTo>
                      <a:pt x="728" y="800"/>
                      <a:pt x="776" y="856"/>
                      <a:pt x="792" y="912"/>
                    </a:cubicBezTo>
                    <a:cubicBezTo>
                      <a:pt x="808" y="968"/>
                      <a:pt x="800" y="1048"/>
                      <a:pt x="792" y="1104"/>
                    </a:cubicBezTo>
                    <a:cubicBezTo>
                      <a:pt x="784" y="1160"/>
                      <a:pt x="776" y="1200"/>
                      <a:pt x="744" y="1248"/>
                    </a:cubicBezTo>
                    <a:cubicBezTo>
                      <a:pt x="712" y="1296"/>
                      <a:pt x="664" y="1360"/>
                      <a:pt x="600" y="1392"/>
                    </a:cubicBezTo>
                    <a:cubicBezTo>
                      <a:pt x="536" y="1424"/>
                      <a:pt x="440" y="1456"/>
                      <a:pt x="360" y="1440"/>
                    </a:cubicBezTo>
                    <a:cubicBezTo>
                      <a:pt x="280" y="1424"/>
                      <a:pt x="176" y="1400"/>
                      <a:pt x="120" y="1296"/>
                    </a:cubicBezTo>
                    <a:cubicBezTo>
                      <a:pt x="64" y="1192"/>
                      <a:pt x="40" y="952"/>
                      <a:pt x="24" y="816"/>
                    </a:cubicBezTo>
                    <a:cubicBezTo>
                      <a:pt x="8" y="680"/>
                      <a:pt x="0" y="584"/>
                      <a:pt x="24" y="480"/>
                    </a:cubicBezTo>
                    <a:cubicBezTo>
                      <a:pt x="48" y="376"/>
                      <a:pt x="112" y="264"/>
                      <a:pt x="168" y="192"/>
                    </a:cubicBezTo>
                    <a:cubicBezTo>
                      <a:pt x="224" y="120"/>
                      <a:pt x="296" y="80"/>
                      <a:pt x="360" y="48"/>
                    </a:cubicBezTo>
                    <a:cubicBezTo>
                      <a:pt x="424" y="16"/>
                      <a:pt x="496" y="0"/>
                      <a:pt x="552" y="0"/>
                    </a:cubicBezTo>
                    <a:cubicBezTo>
                      <a:pt x="608" y="0"/>
                      <a:pt x="656" y="32"/>
                      <a:pt x="696" y="48"/>
                    </a:cubicBezTo>
                    <a:close/>
                  </a:path>
                </a:pathLst>
              </a:custGeom>
              <a:noFill/>
              <a:ln w="9525" cap="flat" cmpd="sng">
                <a:solidFill>
                  <a:srgbClr val="000000"/>
                </a:solidFill>
                <a:prstDash val="solid"/>
                <a:round/>
                <a:headEnd/>
                <a:tailEnd/>
              </a:ln>
              <a:effectLst/>
            </p:spPr>
            <p:txBody>
              <a:bodyPr wrap="none" anchor="ctr"/>
              <a:lstStyle/>
              <a:p>
                <a:endParaRPr lang="ar-SA"/>
              </a:p>
            </p:txBody>
          </p:sp>
          <p:sp>
            <p:nvSpPr>
              <p:cNvPr id="167946" name="Oval 10"/>
              <p:cNvSpPr>
                <a:spLocks noChangeArrowheads="1"/>
              </p:cNvSpPr>
              <p:nvPr/>
            </p:nvSpPr>
            <p:spPr bwMode="auto">
              <a:xfrm>
                <a:off x="1920" y="1536"/>
                <a:ext cx="96" cy="96"/>
              </a:xfrm>
              <a:prstGeom prst="ellipse">
                <a:avLst/>
              </a:prstGeom>
              <a:noFill/>
              <a:ln w="9525">
                <a:solidFill>
                  <a:srgbClr val="000000"/>
                </a:solidFill>
                <a:round/>
                <a:headEnd/>
                <a:tailEnd/>
              </a:ln>
              <a:effectLst/>
            </p:spPr>
            <p:txBody>
              <a:bodyPr wrap="none" anchor="ctr"/>
              <a:lstStyle/>
              <a:p>
                <a:endParaRPr lang="ar-SA"/>
              </a:p>
            </p:txBody>
          </p:sp>
          <p:sp>
            <p:nvSpPr>
              <p:cNvPr id="167947" name="Oval 11"/>
              <p:cNvSpPr>
                <a:spLocks noChangeArrowheads="1"/>
              </p:cNvSpPr>
              <p:nvPr/>
            </p:nvSpPr>
            <p:spPr bwMode="auto">
              <a:xfrm>
                <a:off x="1824" y="1632"/>
                <a:ext cx="96" cy="96"/>
              </a:xfrm>
              <a:prstGeom prst="ellipse">
                <a:avLst/>
              </a:prstGeom>
              <a:noFill/>
              <a:ln w="9525">
                <a:solidFill>
                  <a:srgbClr val="000000"/>
                </a:solidFill>
                <a:round/>
                <a:headEnd/>
                <a:tailEnd/>
              </a:ln>
              <a:effectLst/>
            </p:spPr>
            <p:txBody>
              <a:bodyPr wrap="none" anchor="ctr"/>
              <a:lstStyle/>
              <a:p>
                <a:endParaRPr lang="ar-SA"/>
              </a:p>
            </p:txBody>
          </p:sp>
          <p:sp>
            <p:nvSpPr>
              <p:cNvPr id="167948" name="Oval 12"/>
              <p:cNvSpPr>
                <a:spLocks noChangeArrowheads="1"/>
              </p:cNvSpPr>
              <p:nvPr/>
            </p:nvSpPr>
            <p:spPr bwMode="auto">
              <a:xfrm>
                <a:off x="1680" y="1632"/>
                <a:ext cx="96" cy="96"/>
              </a:xfrm>
              <a:prstGeom prst="ellipse">
                <a:avLst/>
              </a:prstGeom>
              <a:noFill/>
              <a:ln w="9525">
                <a:solidFill>
                  <a:srgbClr val="000000"/>
                </a:solidFill>
                <a:round/>
                <a:headEnd/>
                <a:tailEnd/>
              </a:ln>
              <a:effectLst/>
            </p:spPr>
            <p:txBody>
              <a:bodyPr wrap="none" anchor="ctr"/>
              <a:lstStyle/>
              <a:p>
                <a:endParaRPr lang="ar-SA"/>
              </a:p>
            </p:txBody>
          </p:sp>
          <p:sp>
            <p:nvSpPr>
              <p:cNvPr id="167949" name="Oval 13"/>
              <p:cNvSpPr>
                <a:spLocks noChangeArrowheads="1"/>
              </p:cNvSpPr>
              <p:nvPr/>
            </p:nvSpPr>
            <p:spPr bwMode="auto">
              <a:xfrm>
                <a:off x="1968" y="1680"/>
                <a:ext cx="96" cy="96"/>
              </a:xfrm>
              <a:prstGeom prst="ellipse">
                <a:avLst/>
              </a:prstGeom>
              <a:noFill/>
              <a:ln w="9525">
                <a:solidFill>
                  <a:srgbClr val="000000"/>
                </a:solidFill>
                <a:round/>
                <a:headEnd/>
                <a:tailEnd/>
              </a:ln>
              <a:effectLst/>
            </p:spPr>
            <p:txBody>
              <a:bodyPr wrap="none" anchor="ctr"/>
              <a:lstStyle/>
              <a:p>
                <a:endParaRPr lang="ar-SA"/>
              </a:p>
            </p:txBody>
          </p:sp>
          <p:sp>
            <p:nvSpPr>
              <p:cNvPr id="167950" name="Oval 14"/>
              <p:cNvSpPr>
                <a:spLocks noChangeArrowheads="1"/>
              </p:cNvSpPr>
              <p:nvPr/>
            </p:nvSpPr>
            <p:spPr bwMode="auto">
              <a:xfrm>
                <a:off x="1728" y="1776"/>
                <a:ext cx="96" cy="96"/>
              </a:xfrm>
              <a:prstGeom prst="ellipse">
                <a:avLst/>
              </a:prstGeom>
              <a:noFill/>
              <a:ln w="9525">
                <a:solidFill>
                  <a:srgbClr val="000000"/>
                </a:solidFill>
                <a:round/>
                <a:headEnd/>
                <a:tailEnd/>
              </a:ln>
              <a:effectLst/>
            </p:spPr>
            <p:txBody>
              <a:bodyPr wrap="none" anchor="ctr"/>
              <a:lstStyle/>
              <a:p>
                <a:endParaRPr lang="ar-SA"/>
              </a:p>
            </p:txBody>
          </p:sp>
          <p:sp>
            <p:nvSpPr>
              <p:cNvPr id="167951" name="Oval 15"/>
              <p:cNvSpPr>
                <a:spLocks noChangeArrowheads="1"/>
              </p:cNvSpPr>
              <p:nvPr/>
            </p:nvSpPr>
            <p:spPr bwMode="auto">
              <a:xfrm>
                <a:off x="1584" y="1776"/>
                <a:ext cx="96" cy="96"/>
              </a:xfrm>
              <a:prstGeom prst="ellipse">
                <a:avLst/>
              </a:prstGeom>
              <a:noFill/>
              <a:ln w="9525">
                <a:solidFill>
                  <a:srgbClr val="000000"/>
                </a:solidFill>
                <a:round/>
                <a:headEnd/>
                <a:tailEnd/>
              </a:ln>
              <a:effectLst/>
            </p:spPr>
            <p:txBody>
              <a:bodyPr wrap="none" anchor="ctr"/>
              <a:lstStyle/>
              <a:p>
                <a:endParaRPr lang="ar-SA"/>
              </a:p>
            </p:txBody>
          </p:sp>
          <p:sp>
            <p:nvSpPr>
              <p:cNvPr id="167952" name="Oval 16"/>
              <p:cNvSpPr>
                <a:spLocks noChangeArrowheads="1"/>
              </p:cNvSpPr>
              <p:nvPr/>
            </p:nvSpPr>
            <p:spPr bwMode="auto">
              <a:xfrm>
                <a:off x="1632" y="1920"/>
                <a:ext cx="96" cy="96"/>
              </a:xfrm>
              <a:prstGeom prst="ellipse">
                <a:avLst/>
              </a:prstGeom>
              <a:noFill/>
              <a:ln w="9525">
                <a:solidFill>
                  <a:srgbClr val="000000"/>
                </a:solidFill>
                <a:round/>
                <a:headEnd/>
                <a:tailEnd/>
              </a:ln>
              <a:effectLst/>
            </p:spPr>
            <p:txBody>
              <a:bodyPr wrap="none" anchor="ctr"/>
              <a:lstStyle/>
              <a:p>
                <a:endParaRPr lang="ar-SA"/>
              </a:p>
            </p:txBody>
          </p:sp>
          <p:sp>
            <p:nvSpPr>
              <p:cNvPr id="167953" name="Oval 17"/>
              <p:cNvSpPr>
                <a:spLocks noChangeArrowheads="1"/>
              </p:cNvSpPr>
              <p:nvPr/>
            </p:nvSpPr>
            <p:spPr bwMode="auto">
              <a:xfrm>
                <a:off x="1728" y="2352"/>
                <a:ext cx="96" cy="96"/>
              </a:xfrm>
              <a:prstGeom prst="ellipse">
                <a:avLst/>
              </a:prstGeom>
              <a:noFill/>
              <a:ln w="9525">
                <a:solidFill>
                  <a:srgbClr val="000000"/>
                </a:solidFill>
                <a:round/>
                <a:headEnd/>
                <a:tailEnd/>
              </a:ln>
              <a:effectLst/>
            </p:spPr>
            <p:txBody>
              <a:bodyPr wrap="none" anchor="ctr"/>
              <a:lstStyle/>
              <a:p>
                <a:endParaRPr lang="ar-SA"/>
              </a:p>
            </p:txBody>
          </p:sp>
          <p:sp>
            <p:nvSpPr>
              <p:cNvPr id="167954" name="Oval 18"/>
              <p:cNvSpPr>
                <a:spLocks noChangeArrowheads="1"/>
              </p:cNvSpPr>
              <p:nvPr/>
            </p:nvSpPr>
            <p:spPr bwMode="auto">
              <a:xfrm>
                <a:off x="1728" y="2208"/>
                <a:ext cx="96" cy="96"/>
              </a:xfrm>
              <a:prstGeom prst="ellipse">
                <a:avLst/>
              </a:prstGeom>
              <a:noFill/>
              <a:ln w="9525">
                <a:solidFill>
                  <a:srgbClr val="000000"/>
                </a:solidFill>
                <a:round/>
                <a:headEnd/>
                <a:tailEnd/>
              </a:ln>
              <a:effectLst/>
            </p:spPr>
            <p:txBody>
              <a:bodyPr wrap="none" anchor="ctr"/>
              <a:lstStyle/>
              <a:p>
                <a:endParaRPr lang="ar-SA"/>
              </a:p>
            </p:txBody>
          </p:sp>
          <p:sp>
            <p:nvSpPr>
              <p:cNvPr id="167955" name="Oval 19"/>
              <p:cNvSpPr>
                <a:spLocks noChangeArrowheads="1"/>
              </p:cNvSpPr>
              <p:nvPr/>
            </p:nvSpPr>
            <p:spPr bwMode="auto">
              <a:xfrm>
                <a:off x="1584" y="2256"/>
                <a:ext cx="96" cy="96"/>
              </a:xfrm>
              <a:prstGeom prst="ellipse">
                <a:avLst/>
              </a:prstGeom>
              <a:noFill/>
              <a:ln w="9525">
                <a:solidFill>
                  <a:srgbClr val="000000"/>
                </a:solidFill>
                <a:round/>
                <a:headEnd/>
                <a:tailEnd/>
              </a:ln>
              <a:effectLst/>
            </p:spPr>
            <p:txBody>
              <a:bodyPr wrap="none" anchor="ctr"/>
              <a:lstStyle/>
              <a:p>
                <a:endParaRPr lang="ar-SA"/>
              </a:p>
            </p:txBody>
          </p:sp>
          <p:sp>
            <p:nvSpPr>
              <p:cNvPr id="167956" name="Oval 20"/>
              <p:cNvSpPr>
                <a:spLocks noChangeArrowheads="1"/>
              </p:cNvSpPr>
              <p:nvPr/>
            </p:nvSpPr>
            <p:spPr bwMode="auto">
              <a:xfrm>
                <a:off x="1632" y="2112"/>
                <a:ext cx="96" cy="96"/>
              </a:xfrm>
              <a:prstGeom prst="ellipse">
                <a:avLst/>
              </a:prstGeom>
              <a:noFill/>
              <a:ln w="9525">
                <a:solidFill>
                  <a:srgbClr val="000000"/>
                </a:solidFill>
                <a:round/>
                <a:headEnd/>
                <a:tailEnd/>
              </a:ln>
              <a:effectLst/>
            </p:spPr>
            <p:txBody>
              <a:bodyPr wrap="none" anchor="ctr"/>
              <a:lstStyle/>
              <a:p>
                <a:endParaRPr lang="ar-SA"/>
              </a:p>
            </p:txBody>
          </p:sp>
          <p:sp>
            <p:nvSpPr>
              <p:cNvPr id="167957" name="Oval 21"/>
              <p:cNvSpPr>
                <a:spLocks noChangeArrowheads="1"/>
              </p:cNvSpPr>
              <p:nvPr/>
            </p:nvSpPr>
            <p:spPr bwMode="auto">
              <a:xfrm>
                <a:off x="1536" y="2016"/>
                <a:ext cx="96" cy="96"/>
              </a:xfrm>
              <a:prstGeom prst="ellipse">
                <a:avLst/>
              </a:prstGeom>
              <a:noFill/>
              <a:ln w="9525">
                <a:solidFill>
                  <a:srgbClr val="000000"/>
                </a:solidFill>
                <a:round/>
                <a:headEnd/>
                <a:tailEnd/>
              </a:ln>
              <a:effectLst/>
            </p:spPr>
            <p:txBody>
              <a:bodyPr wrap="none" anchor="ctr"/>
              <a:lstStyle/>
              <a:p>
                <a:endParaRPr lang="ar-SA"/>
              </a:p>
            </p:txBody>
          </p:sp>
          <p:sp>
            <p:nvSpPr>
              <p:cNvPr id="167958" name="Oval 22"/>
              <p:cNvSpPr>
                <a:spLocks noChangeArrowheads="1"/>
              </p:cNvSpPr>
              <p:nvPr/>
            </p:nvSpPr>
            <p:spPr bwMode="auto">
              <a:xfrm>
                <a:off x="1872" y="2256"/>
                <a:ext cx="96" cy="96"/>
              </a:xfrm>
              <a:prstGeom prst="ellipse">
                <a:avLst/>
              </a:prstGeom>
              <a:noFill/>
              <a:ln w="9525">
                <a:solidFill>
                  <a:srgbClr val="000000"/>
                </a:solidFill>
                <a:round/>
                <a:headEnd/>
                <a:tailEnd/>
              </a:ln>
              <a:effectLst/>
            </p:spPr>
            <p:txBody>
              <a:bodyPr wrap="none" anchor="ctr"/>
              <a:lstStyle/>
              <a:p>
                <a:endParaRPr lang="ar-SA"/>
              </a:p>
            </p:txBody>
          </p:sp>
          <p:sp>
            <p:nvSpPr>
              <p:cNvPr id="167959" name="Oval 23"/>
              <p:cNvSpPr>
                <a:spLocks noChangeArrowheads="1"/>
              </p:cNvSpPr>
              <p:nvPr/>
            </p:nvSpPr>
            <p:spPr bwMode="auto">
              <a:xfrm>
                <a:off x="1872" y="2112"/>
                <a:ext cx="96" cy="96"/>
              </a:xfrm>
              <a:prstGeom prst="ellipse">
                <a:avLst/>
              </a:prstGeom>
              <a:noFill/>
              <a:ln w="9525">
                <a:solidFill>
                  <a:srgbClr val="000000"/>
                </a:solidFill>
                <a:round/>
                <a:headEnd/>
                <a:tailEnd/>
              </a:ln>
              <a:effectLst/>
            </p:spPr>
            <p:txBody>
              <a:bodyPr wrap="none" anchor="ctr"/>
              <a:lstStyle/>
              <a:p>
                <a:endParaRPr lang="ar-SA"/>
              </a:p>
            </p:txBody>
          </p:sp>
          <p:sp>
            <p:nvSpPr>
              <p:cNvPr id="167960" name="Oval 24"/>
              <p:cNvSpPr>
                <a:spLocks noChangeArrowheads="1"/>
              </p:cNvSpPr>
              <p:nvPr/>
            </p:nvSpPr>
            <p:spPr bwMode="auto">
              <a:xfrm>
                <a:off x="1968" y="2160"/>
                <a:ext cx="96" cy="96"/>
              </a:xfrm>
              <a:prstGeom prst="ellipse">
                <a:avLst/>
              </a:prstGeom>
              <a:noFill/>
              <a:ln w="9525">
                <a:solidFill>
                  <a:srgbClr val="000000"/>
                </a:solidFill>
                <a:round/>
                <a:headEnd/>
                <a:tailEnd/>
              </a:ln>
              <a:effectLst/>
            </p:spPr>
            <p:txBody>
              <a:bodyPr wrap="none" anchor="ctr"/>
              <a:lstStyle/>
              <a:p>
                <a:endParaRPr lang="ar-SA"/>
              </a:p>
            </p:txBody>
          </p:sp>
        </p:grpSp>
        <p:grpSp>
          <p:nvGrpSpPr>
            <p:cNvPr id="4" name="Group 25"/>
            <p:cNvGrpSpPr>
              <a:grpSpLocks/>
            </p:cNvGrpSpPr>
            <p:nvPr/>
          </p:nvGrpSpPr>
          <p:grpSpPr bwMode="auto">
            <a:xfrm>
              <a:off x="2400" y="1728"/>
              <a:ext cx="696" cy="1008"/>
              <a:chOff x="1776" y="1536"/>
              <a:chExt cx="696" cy="1008"/>
            </a:xfrm>
          </p:grpSpPr>
          <p:grpSp>
            <p:nvGrpSpPr>
              <p:cNvPr id="5" name="Group 26"/>
              <p:cNvGrpSpPr>
                <a:grpSpLocks/>
              </p:cNvGrpSpPr>
              <p:nvPr/>
            </p:nvGrpSpPr>
            <p:grpSpPr bwMode="auto">
              <a:xfrm>
                <a:off x="1776" y="1536"/>
                <a:ext cx="696" cy="1008"/>
                <a:chOff x="1464" y="1488"/>
                <a:chExt cx="696" cy="1008"/>
              </a:xfrm>
            </p:grpSpPr>
            <p:sp>
              <p:nvSpPr>
                <p:cNvPr id="167963" name="Freeform 27"/>
                <p:cNvSpPr>
                  <a:spLocks/>
                </p:cNvSpPr>
                <p:nvPr/>
              </p:nvSpPr>
              <p:spPr bwMode="auto">
                <a:xfrm>
                  <a:off x="1464" y="1488"/>
                  <a:ext cx="696" cy="1008"/>
                </a:xfrm>
                <a:custGeom>
                  <a:avLst/>
                  <a:gdLst/>
                  <a:ahLst/>
                  <a:cxnLst>
                    <a:cxn ang="0">
                      <a:pos x="696" y="48"/>
                    </a:cxn>
                    <a:cxn ang="0">
                      <a:pos x="792" y="96"/>
                    </a:cxn>
                    <a:cxn ang="0">
                      <a:pos x="840" y="192"/>
                    </a:cxn>
                    <a:cxn ang="0">
                      <a:pos x="840" y="288"/>
                    </a:cxn>
                    <a:cxn ang="0">
                      <a:pos x="792" y="432"/>
                    </a:cxn>
                    <a:cxn ang="0">
                      <a:pos x="696" y="576"/>
                    </a:cxn>
                    <a:cxn ang="0">
                      <a:pos x="600" y="624"/>
                    </a:cxn>
                    <a:cxn ang="0">
                      <a:pos x="600" y="720"/>
                    </a:cxn>
                    <a:cxn ang="0">
                      <a:pos x="696" y="768"/>
                    </a:cxn>
                    <a:cxn ang="0">
                      <a:pos x="792" y="912"/>
                    </a:cxn>
                    <a:cxn ang="0">
                      <a:pos x="792" y="1104"/>
                    </a:cxn>
                    <a:cxn ang="0">
                      <a:pos x="744" y="1248"/>
                    </a:cxn>
                    <a:cxn ang="0">
                      <a:pos x="600" y="1392"/>
                    </a:cxn>
                    <a:cxn ang="0">
                      <a:pos x="360" y="1440"/>
                    </a:cxn>
                    <a:cxn ang="0">
                      <a:pos x="120" y="1296"/>
                    </a:cxn>
                    <a:cxn ang="0">
                      <a:pos x="24" y="816"/>
                    </a:cxn>
                    <a:cxn ang="0">
                      <a:pos x="24" y="480"/>
                    </a:cxn>
                    <a:cxn ang="0">
                      <a:pos x="168" y="192"/>
                    </a:cxn>
                    <a:cxn ang="0">
                      <a:pos x="360" y="48"/>
                    </a:cxn>
                    <a:cxn ang="0">
                      <a:pos x="552" y="0"/>
                    </a:cxn>
                    <a:cxn ang="0">
                      <a:pos x="696" y="48"/>
                    </a:cxn>
                  </a:cxnLst>
                  <a:rect l="0" t="0" r="r" b="b"/>
                  <a:pathLst>
                    <a:path w="848" h="1456">
                      <a:moveTo>
                        <a:pt x="696" y="48"/>
                      </a:moveTo>
                      <a:cubicBezTo>
                        <a:pt x="736" y="64"/>
                        <a:pt x="768" y="72"/>
                        <a:pt x="792" y="96"/>
                      </a:cubicBezTo>
                      <a:cubicBezTo>
                        <a:pt x="816" y="120"/>
                        <a:pt x="832" y="160"/>
                        <a:pt x="840" y="192"/>
                      </a:cubicBezTo>
                      <a:cubicBezTo>
                        <a:pt x="848" y="224"/>
                        <a:pt x="848" y="248"/>
                        <a:pt x="840" y="288"/>
                      </a:cubicBezTo>
                      <a:cubicBezTo>
                        <a:pt x="832" y="328"/>
                        <a:pt x="816" y="384"/>
                        <a:pt x="792" y="432"/>
                      </a:cubicBezTo>
                      <a:cubicBezTo>
                        <a:pt x="768" y="480"/>
                        <a:pt x="728" y="544"/>
                        <a:pt x="696" y="576"/>
                      </a:cubicBezTo>
                      <a:cubicBezTo>
                        <a:pt x="664" y="608"/>
                        <a:pt x="616" y="600"/>
                        <a:pt x="600" y="624"/>
                      </a:cubicBezTo>
                      <a:cubicBezTo>
                        <a:pt x="584" y="648"/>
                        <a:pt x="584" y="696"/>
                        <a:pt x="600" y="720"/>
                      </a:cubicBezTo>
                      <a:cubicBezTo>
                        <a:pt x="616" y="744"/>
                        <a:pt x="664" y="736"/>
                        <a:pt x="696" y="768"/>
                      </a:cubicBezTo>
                      <a:cubicBezTo>
                        <a:pt x="728" y="800"/>
                        <a:pt x="776" y="856"/>
                        <a:pt x="792" y="912"/>
                      </a:cubicBezTo>
                      <a:cubicBezTo>
                        <a:pt x="808" y="968"/>
                        <a:pt x="800" y="1048"/>
                        <a:pt x="792" y="1104"/>
                      </a:cubicBezTo>
                      <a:cubicBezTo>
                        <a:pt x="784" y="1160"/>
                        <a:pt x="776" y="1200"/>
                        <a:pt x="744" y="1248"/>
                      </a:cubicBezTo>
                      <a:cubicBezTo>
                        <a:pt x="712" y="1296"/>
                        <a:pt x="664" y="1360"/>
                        <a:pt x="600" y="1392"/>
                      </a:cubicBezTo>
                      <a:cubicBezTo>
                        <a:pt x="536" y="1424"/>
                        <a:pt x="440" y="1456"/>
                        <a:pt x="360" y="1440"/>
                      </a:cubicBezTo>
                      <a:cubicBezTo>
                        <a:pt x="280" y="1424"/>
                        <a:pt x="176" y="1400"/>
                        <a:pt x="120" y="1296"/>
                      </a:cubicBezTo>
                      <a:cubicBezTo>
                        <a:pt x="64" y="1192"/>
                        <a:pt x="40" y="952"/>
                        <a:pt x="24" y="816"/>
                      </a:cubicBezTo>
                      <a:cubicBezTo>
                        <a:pt x="8" y="680"/>
                        <a:pt x="0" y="584"/>
                        <a:pt x="24" y="480"/>
                      </a:cubicBezTo>
                      <a:cubicBezTo>
                        <a:pt x="48" y="376"/>
                        <a:pt x="112" y="264"/>
                        <a:pt x="168" y="192"/>
                      </a:cubicBezTo>
                      <a:cubicBezTo>
                        <a:pt x="224" y="120"/>
                        <a:pt x="296" y="80"/>
                        <a:pt x="360" y="48"/>
                      </a:cubicBezTo>
                      <a:cubicBezTo>
                        <a:pt x="424" y="16"/>
                        <a:pt x="496" y="0"/>
                        <a:pt x="552" y="0"/>
                      </a:cubicBezTo>
                      <a:cubicBezTo>
                        <a:pt x="608" y="0"/>
                        <a:pt x="656" y="32"/>
                        <a:pt x="696" y="48"/>
                      </a:cubicBezTo>
                      <a:close/>
                    </a:path>
                  </a:pathLst>
                </a:custGeom>
                <a:noFill/>
                <a:ln w="9525" cap="flat" cmpd="sng">
                  <a:solidFill>
                    <a:srgbClr val="000000"/>
                  </a:solidFill>
                  <a:prstDash val="solid"/>
                  <a:round/>
                  <a:headEnd/>
                  <a:tailEnd/>
                </a:ln>
                <a:effectLst/>
              </p:spPr>
              <p:txBody>
                <a:bodyPr wrap="none" anchor="ctr"/>
                <a:lstStyle/>
                <a:p>
                  <a:endParaRPr lang="ar-SA"/>
                </a:p>
              </p:txBody>
            </p:sp>
            <p:sp>
              <p:nvSpPr>
                <p:cNvPr id="167964" name="Oval 28"/>
                <p:cNvSpPr>
                  <a:spLocks noChangeArrowheads="1"/>
                </p:cNvSpPr>
                <p:nvPr/>
              </p:nvSpPr>
              <p:spPr bwMode="auto">
                <a:xfrm>
                  <a:off x="1920" y="1536"/>
                  <a:ext cx="96" cy="96"/>
                </a:xfrm>
                <a:prstGeom prst="ellipse">
                  <a:avLst/>
                </a:prstGeom>
                <a:noFill/>
                <a:ln w="9525">
                  <a:solidFill>
                    <a:srgbClr val="000000"/>
                  </a:solidFill>
                  <a:round/>
                  <a:headEnd/>
                  <a:tailEnd/>
                </a:ln>
                <a:effectLst/>
              </p:spPr>
              <p:txBody>
                <a:bodyPr wrap="none" anchor="ctr"/>
                <a:lstStyle/>
                <a:p>
                  <a:endParaRPr lang="ar-SA"/>
                </a:p>
              </p:txBody>
            </p:sp>
            <p:sp>
              <p:nvSpPr>
                <p:cNvPr id="167965" name="Oval 29"/>
                <p:cNvSpPr>
                  <a:spLocks noChangeArrowheads="1"/>
                </p:cNvSpPr>
                <p:nvPr/>
              </p:nvSpPr>
              <p:spPr bwMode="auto">
                <a:xfrm>
                  <a:off x="1824" y="1632"/>
                  <a:ext cx="96" cy="96"/>
                </a:xfrm>
                <a:prstGeom prst="ellipse">
                  <a:avLst/>
                </a:prstGeom>
                <a:noFill/>
                <a:ln w="9525">
                  <a:solidFill>
                    <a:srgbClr val="000000"/>
                  </a:solidFill>
                  <a:round/>
                  <a:headEnd/>
                  <a:tailEnd/>
                </a:ln>
                <a:effectLst/>
              </p:spPr>
              <p:txBody>
                <a:bodyPr wrap="none" anchor="ctr"/>
                <a:lstStyle/>
                <a:p>
                  <a:endParaRPr lang="ar-SA"/>
                </a:p>
              </p:txBody>
            </p:sp>
            <p:sp>
              <p:nvSpPr>
                <p:cNvPr id="167966" name="Oval 30"/>
                <p:cNvSpPr>
                  <a:spLocks noChangeArrowheads="1"/>
                </p:cNvSpPr>
                <p:nvPr/>
              </p:nvSpPr>
              <p:spPr bwMode="auto">
                <a:xfrm>
                  <a:off x="1680" y="1632"/>
                  <a:ext cx="96" cy="96"/>
                </a:xfrm>
                <a:prstGeom prst="ellipse">
                  <a:avLst/>
                </a:prstGeom>
                <a:noFill/>
                <a:ln w="9525">
                  <a:solidFill>
                    <a:srgbClr val="000000"/>
                  </a:solidFill>
                  <a:round/>
                  <a:headEnd/>
                  <a:tailEnd/>
                </a:ln>
                <a:effectLst/>
              </p:spPr>
              <p:txBody>
                <a:bodyPr wrap="none" anchor="ctr"/>
                <a:lstStyle/>
                <a:p>
                  <a:endParaRPr lang="ar-SA"/>
                </a:p>
              </p:txBody>
            </p:sp>
            <p:sp>
              <p:nvSpPr>
                <p:cNvPr id="167967" name="Oval 31"/>
                <p:cNvSpPr>
                  <a:spLocks noChangeArrowheads="1"/>
                </p:cNvSpPr>
                <p:nvPr/>
              </p:nvSpPr>
              <p:spPr bwMode="auto">
                <a:xfrm>
                  <a:off x="1968" y="1680"/>
                  <a:ext cx="96" cy="96"/>
                </a:xfrm>
                <a:prstGeom prst="ellipse">
                  <a:avLst/>
                </a:prstGeom>
                <a:noFill/>
                <a:ln w="9525">
                  <a:solidFill>
                    <a:srgbClr val="000000"/>
                  </a:solidFill>
                  <a:round/>
                  <a:headEnd/>
                  <a:tailEnd/>
                </a:ln>
                <a:effectLst/>
              </p:spPr>
              <p:txBody>
                <a:bodyPr wrap="none" anchor="ctr"/>
                <a:lstStyle/>
                <a:p>
                  <a:endParaRPr lang="ar-SA"/>
                </a:p>
              </p:txBody>
            </p:sp>
            <p:sp>
              <p:nvSpPr>
                <p:cNvPr id="167968" name="Oval 32"/>
                <p:cNvSpPr>
                  <a:spLocks noChangeArrowheads="1"/>
                </p:cNvSpPr>
                <p:nvPr/>
              </p:nvSpPr>
              <p:spPr bwMode="auto">
                <a:xfrm>
                  <a:off x="1728" y="1776"/>
                  <a:ext cx="96" cy="96"/>
                </a:xfrm>
                <a:prstGeom prst="ellipse">
                  <a:avLst/>
                </a:prstGeom>
                <a:noFill/>
                <a:ln w="9525">
                  <a:solidFill>
                    <a:srgbClr val="000000"/>
                  </a:solidFill>
                  <a:round/>
                  <a:headEnd/>
                  <a:tailEnd/>
                </a:ln>
                <a:effectLst/>
              </p:spPr>
              <p:txBody>
                <a:bodyPr wrap="none" anchor="ctr"/>
                <a:lstStyle/>
                <a:p>
                  <a:endParaRPr lang="ar-SA"/>
                </a:p>
              </p:txBody>
            </p:sp>
            <p:sp>
              <p:nvSpPr>
                <p:cNvPr id="167969" name="Oval 33"/>
                <p:cNvSpPr>
                  <a:spLocks noChangeArrowheads="1"/>
                </p:cNvSpPr>
                <p:nvPr/>
              </p:nvSpPr>
              <p:spPr bwMode="auto">
                <a:xfrm>
                  <a:off x="1584" y="1776"/>
                  <a:ext cx="96" cy="96"/>
                </a:xfrm>
                <a:prstGeom prst="ellipse">
                  <a:avLst/>
                </a:prstGeom>
                <a:noFill/>
                <a:ln w="9525">
                  <a:solidFill>
                    <a:srgbClr val="000000"/>
                  </a:solidFill>
                  <a:round/>
                  <a:headEnd/>
                  <a:tailEnd/>
                </a:ln>
                <a:effectLst/>
              </p:spPr>
              <p:txBody>
                <a:bodyPr wrap="none" anchor="ctr"/>
                <a:lstStyle/>
                <a:p>
                  <a:endParaRPr lang="ar-SA"/>
                </a:p>
              </p:txBody>
            </p:sp>
            <p:sp>
              <p:nvSpPr>
                <p:cNvPr id="167970" name="Oval 34"/>
                <p:cNvSpPr>
                  <a:spLocks noChangeArrowheads="1"/>
                </p:cNvSpPr>
                <p:nvPr/>
              </p:nvSpPr>
              <p:spPr bwMode="auto">
                <a:xfrm>
                  <a:off x="1632" y="1920"/>
                  <a:ext cx="96" cy="96"/>
                </a:xfrm>
                <a:prstGeom prst="ellipse">
                  <a:avLst/>
                </a:prstGeom>
                <a:noFill/>
                <a:ln w="9525">
                  <a:solidFill>
                    <a:srgbClr val="000000"/>
                  </a:solidFill>
                  <a:round/>
                  <a:headEnd/>
                  <a:tailEnd/>
                </a:ln>
                <a:effectLst/>
              </p:spPr>
              <p:txBody>
                <a:bodyPr wrap="none" anchor="ctr"/>
                <a:lstStyle/>
                <a:p>
                  <a:endParaRPr lang="ar-SA"/>
                </a:p>
              </p:txBody>
            </p:sp>
            <p:sp>
              <p:nvSpPr>
                <p:cNvPr id="167971" name="Oval 35"/>
                <p:cNvSpPr>
                  <a:spLocks noChangeArrowheads="1"/>
                </p:cNvSpPr>
                <p:nvPr/>
              </p:nvSpPr>
              <p:spPr bwMode="auto">
                <a:xfrm>
                  <a:off x="1728" y="2352"/>
                  <a:ext cx="96" cy="96"/>
                </a:xfrm>
                <a:prstGeom prst="ellipse">
                  <a:avLst/>
                </a:prstGeom>
                <a:noFill/>
                <a:ln w="9525">
                  <a:solidFill>
                    <a:srgbClr val="000000"/>
                  </a:solidFill>
                  <a:round/>
                  <a:headEnd/>
                  <a:tailEnd/>
                </a:ln>
                <a:effectLst/>
              </p:spPr>
              <p:txBody>
                <a:bodyPr wrap="none" anchor="ctr"/>
                <a:lstStyle/>
                <a:p>
                  <a:endParaRPr lang="ar-SA"/>
                </a:p>
              </p:txBody>
            </p:sp>
            <p:sp>
              <p:nvSpPr>
                <p:cNvPr id="167972" name="Oval 36"/>
                <p:cNvSpPr>
                  <a:spLocks noChangeArrowheads="1"/>
                </p:cNvSpPr>
                <p:nvPr/>
              </p:nvSpPr>
              <p:spPr bwMode="auto">
                <a:xfrm>
                  <a:off x="1728" y="2208"/>
                  <a:ext cx="96" cy="96"/>
                </a:xfrm>
                <a:prstGeom prst="ellipse">
                  <a:avLst/>
                </a:prstGeom>
                <a:noFill/>
                <a:ln w="9525">
                  <a:solidFill>
                    <a:srgbClr val="000000"/>
                  </a:solidFill>
                  <a:round/>
                  <a:headEnd/>
                  <a:tailEnd/>
                </a:ln>
                <a:effectLst/>
              </p:spPr>
              <p:txBody>
                <a:bodyPr wrap="none" anchor="ctr"/>
                <a:lstStyle/>
                <a:p>
                  <a:endParaRPr lang="ar-SA"/>
                </a:p>
              </p:txBody>
            </p:sp>
            <p:sp>
              <p:nvSpPr>
                <p:cNvPr id="167973" name="Oval 37"/>
                <p:cNvSpPr>
                  <a:spLocks noChangeArrowheads="1"/>
                </p:cNvSpPr>
                <p:nvPr/>
              </p:nvSpPr>
              <p:spPr bwMode="auto">
                <a:xfrm>
                  <a:off x="1584" y="2256"/>
                  <a:ext cx="96" cy="96"/>
                </a:xfrm>
                <a:prstGeom prst="ellipse">
                  <a:avLst/>
                </a:prstGeom>
                <a:noFill/>
                <a:ln w="9525">
                  <a:solidFill>
                    <a:srgbClr val="000000"/>
                  </a:solidFill>
                  <a:round/>
                  <a:headEnd/>
                  <a:tailEnd/>
                </a:ln>
                <a:effectLst/>
              </p:spPr>
              <p:txBody>
                <a:bodyPr wrap="none" anchor="ctr"/>
                <a:lstStyle/>
                <a:p>
                  <a:endParaRPr lang="ar-SA"/>
                </a:p>
              </p:txBody>
            </p:sp>
            <p:sp>
              <p:nvSpPr>
                <p:cNvPr id="167974" name="Oval 38"/>
                <p:cNvSpPr>
                  <a:spLocks noChangeArrowheads="1"/>
                </p:cNvSpPr>
                <p:nvPr/>
              </p:nvSpPr>
              <p:spPr bwMode="auto">
                <a:xfrm>
                  <a:off x="1632" y="2112"/>
                  <a:ext cx="96" cy="96"/>
                </a:xfrm>
                <a:prstGeom prst="ellipse">
                  <a:avLst/>
                </a:prstGeom>
                <a:noFill/>
                <a:ln w="9525">
                  <a:solidFill>
                    <a:srgbClr val="000000"/>
                  </a:solidFill>
                  <a:round/>
                  <a:headEnd/>
                  <a:tailEnd/>
                </a:ln>
                <a:effectLst/>
              </p:spPr>
              <p:txBody>
                <a:bodyPr wrap="none" anchor="ctr"/>
                <a:lstStyle/>
                <a:p>
                  <a:endParaRPr lang="ar-SA"/>
                </a:p>
              </p:txBody>
            </p:sp>
            <p:sp>
              <p:nvSpPr>
                <p:cNvPr id="167975" name="Oval 39"/>
                <p:cNvSpPr>
                  <a:spLocks noChangeArrowheads="1"/>
                </p:cNvSpPr>
                <p:nvPr/>
              </p:nvSpPr>
              <p:spPr bwMode="auto">
                <a:xfrm>
                  <a:off x="1536" y="2016"/>
                  <a:ext cx="96" cy="96"/>
                </a:xfrm>
                <a:prstGeom prst="ellipse">
                  <a:avLst/>
                </a:prstGeom>
                <a:noFill/>
                <a:ln w="9525">
                  <a:solidFill>
                    <a:srgbClr val="000000"/>
                  </a:solidFill>
                  <a:round/>
                  <a:headEnd/>
                  <a:tailEnd/>
                </a:ln>
                <a:effectLst/>
              </p:spPr>
              <p:txBody>
                <a:bodyPr wrap="none" anchor="ctr"/>
                <a:lstStyle/>
                <a:p>
                  <a:endParaRPr lang="ar-SA"/>
                </a:p>
              </p:txBody>
            </p:sp>
            <p:sp>
              <p:nvSpPr>
                <p:cNvPr id="167976" name="Oval 40"/>
                <p:cNvSpPr>
                  <a:spLocks noChangeArrowheads="1"/>
                </p:cNvSpPr>
                <p:nvPr/>
              </p:nvSpPr>
              <p:spPr bwMode="auto">
                <a:xfrm>
                  <a:off x="1872" y="2256"/>
                  <a:ext cx="96" cy="96"/>
                </a:xfrm>
                <a:prstGeom prst="ellipse">
                  <a:avLst/>
                </a:prstGeom>
                <a:noFill/>
                <a:ln w="9525">
                  <a:solidFill>
                    <a:srgbClr val="000000"/>
                  </a:solidFill>
                  <a:round/>
                  <a:headEnd/>
                  <a:tailEnd/>
                </a:ln>
                <a:effectLst/>
              </p:spPr>
              <p:txBody>
                <a:bodyPr wrap="none" anchor="ctr"/>
                <a:lstStyle/>
                <a:p>
                  <a:endParaRPr lang="ar-SA"/>
                </a:p>
              </p:txBody>
            </p:sp>
            <p:sp>
              <p:nvSpPr>
                <p:cNvPr id="167977" name="Oval 41"/>
                <p:cNvSpPr>
                  <a:spLocks noChangeArrowheads="1"/>
                </p:cNvSpPr>
                <p:nvPr/>
              </p:nvSpPr>
              <p:spPr bwMode="auto">
                <a:xfrm>
                  <a:off x="1872" y="2112"/>
                  <a:ext cx="96" cy="96"/>
                </a:xfrm>
                <a:prstGeom prst="ellipse">
                  <a:avLst/>
                </a:prstGeom>
                <a:noFill/>
                <a:ln w="9525">
                  <a:solidFill>
                    <a:srgbClr val="000000"/>
                  </a:solidFill>
                  <a:round/>
                  <a:headEnd/>
                  <a:tailEnd/>
                </a:ln>
                <a:effectLst/>
              </p:spPr>
              <p:txBody>
                <a:bodyPr wrap="none" anchor="ctr"/>
                <a:lstStyle/>
                <a:p>
                  <a:endParaRPr lang="ar-SA"/>
                </a:p>
              </p:txBody>
            </p:sp>
            <p:sp>
              <p:nvSpPr>
                <p:cNvPr id="167978" name="Oval 42"/>
                <p:cNvSpPr>
                  <a:spLocks noChangeArrowheads="1"/>
                </p:cNvSpPr>
                <p:nvPr/>
              </p:nvSpPr>
              <p:spPr bwMode="auto">
                <a:xfrm>
                  <a:off x="1968" y="2160"/>
                  <a:ext cx="96" cy="96"/>
                </a:xfrm>
                <a:prstGeom prst="ellipse">
                  <a:avLst/>
                </a:prstGeom>
                <a:noFill/>
                <a:ln w="9525">
                  <a:solidFill>
                    <a:srgbClr val="000000"/>
                  </a:solidFill>
                  <a:round/>
                  <a:headEnd/>
                  <a:tailEnd/>
                </a:ln>
                <a:effectLst/>
              </p:spPr>
              <p:txBody>
                <a:bodyPr wrap="none" anchor="ctr"/>
                <a:lstStyle/>
                <a:p>
                  <a:endParaRPr lang="ar-SA"/>
                </a:p>
              </p:txBody>
            </p:sp>
          </p:grpSp>
          <p:grpSp>
            <p:nvGrpSpPr>
              <p:cNvPr id="6" name="Group 43"/>
              <p:cNvGrpSpPr>
                <a:grpSpLocks/>
              </p:cNvGrpSpPr>
              <p:nvPr/>
            </p:nvGrpSpPr>
            <p:grpSpPr bwMode="auto">
              <a:xfrm>
                <a:off x="1920" y="1968"/>
                <a:ext cx="144" cy="96"/>
                <a:chOff x="1920" y="1968"/>
                <a:chExt cx="144" cy="96"/>
              </a:xfrm>
            </p:grpSpPr>
            <p:sp>
              <p:nvSpPr>
                <p:cNvPr id="167980" name="Line 44"/>
                <p:cNvSpPr>
                  <a:spLocks noChangeShapeType="1"/>
                </p:cNvSpPr>
                <p:nvPr/>
              </p:nvSpPr>
              <p:spPr bwMode="auto">
                <a:xfrm>
                  <a:off x="1920" y="1968"/>
                  <a:ext cx="144" cy="96"/>
                </a:xfrm>
                <a:prstGeom prst="line">
                  <a:avLst/>
                </a:prstGeom>
                <a:noFill/>
                <a:ln w="9525">
                  <a:solidFill>
                    <a:srgbClr val="000000"/>
                  </a:solidFill>
                  <a:round/>
                  <a:headEnd/>
                  <a:tailEnd/>
                </a:ln>
                <a:effectLst/>
              </p:spPr>
              <p:txBody>
                <a:bodyPr wrap="none" anchor="ctr"/>
                <a:lstStyle/>
                <a:p>
                  <a:endParaRPr lang="ar-SA"/>
                </a:p>
              </p:txBody>
            </p:sp>
            <p:sp>
              <p:nvSpPr>
                <p:cNvPr id="167981" name="Line 45"/>
                <p:cNvSpPr>
                  <a:spLocks noChangeShapeType="1"/>
                </p:cNvSpPr>
                <p:nvPr/>
              </p:nvSpPr>
              <p:spPr bwMode="auto">
                <a:xfrm flipH="1">
                  <a:off x="1920" y="1968"/>
                  <a:ext cx="144" cy="96"/>
                </a:xfrm>
                <a:prstGeom prst="line">
                  <a:avLst/>
                </a:prstGeom>
                <a:noFill/>
                <a:ln w="9525">
                  <a:solidFill>
                    <a:srgbClr val="000000"/>
                  </a:solidFill>
                  <a:round/>
                  <a:headEnd/>
                  <a:tailEnd/>
                </a:ln>
                <a:effectLst/>
              </p:spPr>
              <p:txBody>
                <a:bodyPr wrap="none" anchor="ctr"/>
                <a:lstStyle/>
                <a:p>
                  <a:endParaRPr lang="ar-SA"/>
                </a:p>
              </p:txBody>
            </p:sp>
          </p:grpSp>
          <p:grpSp>
            <p:nvGrpSpPr>
              <p:cNvPr id="7" name="Group 46"/>
              <p:cNvGrpSpPr>
                <a:grpSpLocks/>
              </p:cNvGrpSpPr>
              <p:nvPr/>
            </p:nvGrpSpPr>
            <p:grpSpPr bwMode="auto">
              <a:xfrm>
                <a:off x="2256" y="1728"/>
                <a:ext cx="144" cy="96"/>
                <a:chOff x="1920" y="1968"/>
                <a:chExt cx="144" cy="96"/>
              </a:xfrm>
            </p:grpSpPr>
            <p:sp>
              <p:nvSpPr>
                <p:cNvPr id="167983" name="Line 47"/>
                <p:cNvSpPr>
                  <a:spLocks noChangeShapeType="1"/>
                </p:cNvSpPr>
                <p:nvPr/>
              </p:nvSpPr>
              <p:spPr bwMode="auto">
                <a:xfrm>
                  <a:off x="1920" y="1968"/>
                  <a:ext cx="144" cy="96"/>
                </a:xfrm>
                <a:prstGeom prst="line">
                  <a:avLst/>
                </a:prstGeom>
                <a:noFill/>
                <a:ln w="9525">
                  <a:solidFill>
                    <a:srgbClr val="000000"/>
                  </a:solidFill>
                  <a:round/>
                  <a:headEnd/>
                  <a:tailEnd/>
                </a:ln>
                <a:effectLst/>
              </p:spPr>
              <p:txBody>
                <a:bodyPr wrap="none" anchor="ctr"/>
                <a:lstStyle/>
                <a:p>
                  <a:endParaRPr lang="ar-SA"/>
                </a:p>
              </p:txBody>
            </p:sp>
            <p:sp>
              <p:nvSpPr>
                <p:cNvPr id="167984" name="Line 48"/>
                <p:cNvSpPr>
                  <a:spLocks noChangeShapeType="1"/>
                </p:cNvSpPr>
                <p:nvPr/>
              </p:nvSpPr>
              <p:spPr bwMode="auto">
                <a:xfrm flipH="1">
                  <a:off x="1920" y="1968"/>
                  <a:ext cx="144" cy="96"/>
                </a:xfrm>
                <a:prstGeom prst="line">
                  <a:avLst/>
                </a:prstGeom>
                <a:noFill/>
                <a:ln w="9525">
                  <a:solidFill>
                    <a:srgbClr val="000000"/>
                  </a:solidFill>
                  <a:round/>
                  <a:headEnd/>
                  <a:tailEnd/>
                </a:ln>
                <a:effectLst/>
              </p:spPr>
              <p:txBody>
                <a:bodyPr wrap="none" anchor="ctr"/>
                <a:lstStyle/>
                <a:p>
                  <a:endParaRPr lang="ar-SA"/>
                </a:p>
              </p:txBody>
            </p:sp>
          </p:grpSp>
          <p:grpSp>
            <p:nvGrpSpPr>
              <p:cNvPr id="8" name="Group 49"/>
              <p:cNvGrpSpPr>
                <a:grpSpLocks/>
              </p:cNvGrpSpPr>
              <p:nvPr/>
            </p:nvGrpSpPr>
            <p:grpSpPr bwMode="auto">
              <a:xfrm>
                <a:off x="1968" y="1680"/>
                <a:ext cx="144" cy="96"/>
                <a:chOff x="1920" y="1968"/>
                <a:chExt cx="144" cy="96"/>
              </a:xfrm>
            </p:grpSpPr>
            <p:sp>
              <p:nvSpPr>
                <p:cNvPr id="167986" name="Line 50"/>
                <p:cNvSpPr>
                  <a:spLocks noChangeShapeType="1"/>
                </p:cNvSpPr>
                <p:nvPr/>
              </p:nvSpPr>
              <p:spPr bwMode="auto">
                <a:xfrm>
                  <a:off x="1920" y="1968"/>
                  <a:ext cx="144" cy="96"/>
                </a:xfrm>
                <a:prstGeom prst="line">
                  <a:avLst/>
                </a:prstGeom>
                <a:noFill/>
                <a:ln w="9525">
                  <a:solidFill>
                    <a:srgbClr val="000000"/>
                  </a:solidFill>
                  <a:round/>
                  <a:headEnd/>
                  <a:tailEnd/>
                </a:ln>
                <a:effectLst/>
              </p:spPr>
              <p:txBody>
                <a:bodyPr wrap="none" anchor="ctr"/>
                <a:lstStyle/>
                <a:p>
                  <a:endParaRPr lang="ar-SA"/>
                </a:p>
              </p:txBody>
            </p:sp>
            <p:sp>
              <p:nvSpPr>
                <p:cNvPr id="167987" name="Line 51"/>
                <p:cNvSpPr>
                  <a:spLocks noChangeShapeType="1"/>
                </p:cNvSpPr>
                <p:nvPr/>
              </p:nvSpPr>
              <p:spPr bwMode="auto">
                <a:xfrm flipH="1">
                  <a:off x="1920" y="1968"/>
                  <a:ext cx="144" cy="96"/>
                </a:xfrm>
                <a:prstGeom prst="line">
                  <a:avLst/>
                </a:prstGeom>
                <a:noFill/>
                <a:ln w="9525">
                  <a:solidFill>
                    <a:srgbClr val="000000"/>
                  </a:solidFill>
                  <a:round/>
                  <a:headEnd/>
                  <a:tailEnd/>
                </a:ln>
                <a:effectLst/>
              </p:spPr>
              <p:txBody>
                <a:bodyPr wrap="none" anchor="ctr"/>
                <a:lstStyle/>
                <a:p>
                  <a:endParaRPr lang="ar-SA"/>
                </a:p>
              </p:txBody>
            </p:sp>
          </p:grpSp>
          <p:grpSp>
            <p:nvGrpSpPr>
              <p:cNvPr id="9" name="Group 52"/>
              <p:cNvGrpSpPr>
                <a:grpSpLocks/>
              </p:cNvGrpSpPr>
              <p:nvPr/>
            </p:nvGrpSpPr>
            <p:grpSpPr bwMode="auto">
              <a:xfrm>
                <a:off x="2016" y="2400"/>
                <a:ext cx="144" cy="96"/>
                <a:chOff x="1920" y="1968"/>
                <a:chExt cx="144" cy="96"/>
              </a:xfrm>
            </p:grpSpPr>
            <p:sp>
              <p:nvSpPr>
                <p:cNvPr id="167989" name="Line 53"/>
                <p:cNvSpPr>
                  <a:spLocks noChangeShapeType="1"/>
                </p:cNvSpPr>
                <p:nvPr/>
              </p:nvSpPr>
              <p:spPr bwMode="auto">
                <a:xfrm>
                  <a:off x="1920" y="1968"/>
                  <a:ext cx="144" cy="96"/>
                </a:xfrm>
                <a:prstGeom prst="line">
                  <a:avLst/>
                </a:prstGeom>
                <a:noFill/>
                <a:ln w="9525">
                  <a:solidFill>
                    <a:srgbClr val="000000"/>
                  </a:solidFill>
                  <a:round/>
                  <a:headEnd/>
                  <a:tailEnd/>
                </a:ln>
                <a:effectLst/>
              </p:spPr>
              <p:txBody>
                <a:bodyPr wrap="none" anchor="ctr"/>
                <a:lstStyle/>
                <a:p>
                  <a:endParaRPr lang="ar-SA"/>
                </a:p>
              </p:txBody>
            </p:sp>
            <p:sp>
              <p:nvSpPr>
                <p:cNvPr id="167990" name="Line 54"/>
                <p:cNvSpPr>
                  <a:spLocks noChangeShapeType="1"/>
                </p:cNvSpPr>
                <p:nvPr/>
              </p:nvSpPr>
              <p:spPr bwMode="auto">
                <a:xfrm flipH="1">
                  <a:off x="1920" y="1968"/>
                  <a:ext cx="144" cy="96"/>
                </a:xfrm>
                <a:prstGeom prst="line">
                  <a:avLst/>
                </a:prstGeom>
                <a:noFill/>
                <a:ln w="9525">
                  <a:solidFill>
                    <a:srgbClr val="000000"/>
                  </a:solidFill>
                  <a:round/>
                  <a:headEnd/>
                  <a:tailEnd/>
                </a:ln>
                <a:effectLst/>
              </p:spPr>
              <p:txBody>
                <a:bodyPr wrap="none" anchor="ctr"/>
                <a:lstStyle/>
                <a:p>
                  <a:endParaRPr lang="ar-SA"/>
                </a:p>
              </p:txBody>
            </p:sp>
          </p:grpSp>
          <p:grpSp>
            <p:nvGrpSpPr>
              <p:cNvPr id="10" name="Group 55"/>
              <p:cNvGrpSpPr>
                <a:grpSpLocks/>
              </p:cNvGrpSpPr>
              <p:nvPr/>
            </p:nvGrpSpPr>
            <p:grpSpPr bwMode="auto">
              <a:xfrm>
                <a:off x="1920" y="2160"/>
                <a:ext cx="144" cy="96"/>
                <a:chOff x="1920" y="1968"/>
                <a:chExt cx="144" cy="96"/>
              </a:xfrm>
            </p:grpSpPr>
            <p:sp>
              <p:nvSpPr>
                <p:cNvPr id="167992" name="Line 56"/>
                <p:cNvSpPr>
                  <a:spLocks noChangeShapeType="1"/>
                </p:cNvSpPr>
                <p:nvPr/>
              </p:nvSpPr>
              <p:spPr bwMode="auto">
                <a:xfrm>
                  <a:off x="1920" y="1968"/>
                  <a:ext cx="144" cy="96"/>
                </a:xfrm>
                <a:prstGeom prst="line">
                  <a:avLst/>
                </a:prstGeom>
                <a:noFill/>
                <a:ln w="9525">
                  <a:solidFill>
                    <a:srgbClr val="000000"/>
                  </a:solidFill>
                  <a:round/>
                  <a:headEnd/>
                  <a:tailEnd/>
                </a:ln>
                <a:effectLst/>
              </p:spPr>
              <p:txBody>
                <a:bodyPr wrap="none" anchor="ctr"/>
                <a:lstStyle/>
                <a:p>
                  <a:endParaRPr lang="ar-SA"/>
                </a:p>
              </p:txBody>
            </p:sp>
            <p:sp>
              <p:nvSpPr>
                <p:cNvPr id="167993" name="Line 57"/>
                <p:cNvSpPr>
                  <a:spLocks noChangeShapeType="1"/>
                </p:cNvSpPr>
                <p:nvPr/>
              </p:nvSpPr>
              <p:spPr bwMode="auto">
                <a:xfrm flipH="1">
                  <a:off x="1920" y="1968"/>
                  <a:ext cx="144" cy="96"/>
                </a:xfrm>
                <a:prstGeom prst="line">
                  <a:avLst/>
                </a:prstGeom>
                <a:noFill/>
                <a:ln w="9525">
                  <a:solidFill>
                    <a:srgbClr val="000000"/>
                  </a:solidFill>
                  <a:round/>
                  <a:headEnd/>
                  <a:tailEnd/>
                </a:ln>
                <a:effectLst/>
              </p:spPr>
              <p:txBody>
                <a:bodyPr wrap="none" anchor="ctr"/>
                <a:lstStyle/>
                <a:p>
                  <a:endParaRPr lang="ar-SA"/>
                </a:p>
              </p:txBody>
            </p:sp>
          </p:grpSp>
          <p:grpSp>
            <p:nvGrpSpPr>
              <p:cNvPr id="11" name="Group 58"/>
              <p:cNvGrpSpPr>
                <a:grpSpLocks/>
              </p:cNvGrpSpPr>
              <p:nvPr/>
            </p:nvGrpSpPr>
            <p:grpSpPr bwMode="auto">
              <a:xfrm>
                <a:off x="2160" y="2160"/>
                <a:ext cx="144" cy="96"/>
                <a:chOff x="1920" y="1968"/>
                <a:chExt cx="144" cy="96"/>
              </a:xfrm>
            </p:grpSpPr>
            <p:sp>
              <p:nvSpPr>
                <p:cNvPr id="167995" name="Line 59"/>
                <p:cNvSpPr>
                  <a:spLocks noChangeShapeType="1"/>
                </p:cNvSpPr>
                <p:nvPr/>
              </p:nvSpPr>
              <p:spPr bwMode="auto">
                <a:xfrm>
                  <a:off x="1920" y="1968"/>
                  <a:ext cx="144" cy="96"/>
                </a:xfrm>
                <a:prstGeom prst="line">
                  <a:avLst/>
                </a:prstGeom>
                <a:noFill/>
                <a:ln w="9525">
                  <a:solidFill>
                    <a:srgbClr val="000000"/>
                  </a:solidFill>
                  <a:round/>
                  <a:headEnd/>
                  <a:tailEnd/>
                </a:ln>
                <a:effectLst/>
              </p:spPr>
              <p:txBody>
                <a:bodyPr wrap="none" anchor="ctr"/>
                <a:lstStyle/>
                <a:p>
                  <a:endParaRPr lang="ar-SA"/>
                </a:p>
              </p:txBody>
            </p:sp>
            <p:sp>
              <p:nvSpPr>
                <p:cNvPr id="167996" name="Line 60"/>
                <p:cNvSpPr>
                  <a:spLocks noChangeShapeType="1"/>
                </p:cNvSpPr>
                <p:nvPr/>
              </p:nvSpPr>
              <p:spPr bwMode="auto">
                <a:xfrm flipH="1">
                  <a:off x="1920" y="1968"/>
                  <a:ext cx="144" cy="96"/>
                </a:xfrm>
                <a:prstGeom prst="line">
                  <a:avLst/>
                </a:prstGeom>
                <a:noFill/>
                <a:ln w="9525">
                  <a:solidFill>
                    <a:srgbClr val="000000"/>
                  </a:solidFill>
                  <a:round/>
                  <a:headEnd/>
                  <a:tailEnd/>
                </a:ln>
                <a:effectLst/>
              </p:spPr>
              <p:txBody>
                <a:bodyPr wrap="none" anchor="ctr"/>
                <a:lstStyle/>
                <a:p>
                  <a:endParaRPr lang="ar-SA"/>
                </a:p>
              </p:txBody>
            </p:sp>
          </p:grpSp>
          <p:grpSp>
            <p:nvGrpSpPr>
              <p:cNvPr id="12" name="Group 61"/>
              <p:cNvGrpSpPr>
                <a:grpSpLocks/>
              </p:cNvGrpSpPr>
              <p:nvPr/>
            </p:nvGrpSpPr>
            <p:grpSpPr bwMode="auto">
              <a:xfrm>
                <a:off x="2208" y="1584"/>
                <a:ext cx="144" cy="96"/>
                <a:chOff x="1920" y="1968"/>
                <a:chExt cx="144" cy="96"/>
              </a:xfrm>
            </p:grpSpPr>
            <p:sp>
              <p:nvSpPr>
                <p:cNvPr id="167998" name="Line 62"/>
                <p:cNvSpPr>
                  <a:spLocks noChangeShapeType="1"/>
                </p:cNvSpPr>
                <p:nvPr/>
              </p:nvSpPr>
              <p:spPr bwMode="auto">
                <a:xfrm>
                  <a:off x="1920" y="1968"/>
                  <a:ext cx="144" cy="96"/>
                </a:xfrm>
                <a:prstGeom prst="line">
                  <a:avLst/>
                </a:prstGeom>
                <a:noFill/>
                <a:ln w="9525">
                  <a:solidFill>
                    <a:srgbClr val="000000"/>
                  </a:solidFill>
                  <a:round/>
                  <a:headEnd/>
                  <a:tailEnd/>
                </a:ln>
                <a:effectLst/>
              </p:spPr>
              <p:txBody>
                <a:bodyPr wrap="none" anchor="ctr"/>
                <a:lstStyle/>
                <a:p>
                  <a:endParaRPr lang="ar-SA"/>
                </a:p>
              </p:txBody>
            </p:sp>
            <p:sp>
              <p:nvSpPr>
                <p:cNvPr id="167999" name="Line 63"/>
                <p:cNvSpPr>
                  <a:spLocks noChangeShapeType="1"/>
                </p:cNvSpPr>
                <p:nvPr/>
              </p:nvSpPr>
              <p:spPr bwMode="auto">
                <a:xfrm flipH="1">
                  <a:off x="1920" y="1968"/>
                  <a:ext cx="144" cy="96"/>
                </a:xfrm>
                <a:prstGeom prst="line">
                  <a:avLst/>
                </a:prstGeom>
                <a:noFill/>
                <a:ln w="9525">
                  <a:solidFill>
                    <a:srgbClr val="000000"/>
                  </a:solidFill>
                  <a:round/>
                  <a:headEnd/>
                  <a:tailEnd/>
                </a:ln>
                <a:effectLst/>
              </p:spPr>
              <p:txBody>
                <a:bodyPr wrap="none" anchor="ctr"/>
                <a:lstStyle/>
                <a:p>
                  <a:endParaRPr lang="ar-SA"/>
                </a:p>
              </p:txBody>
            </p:sp>
          </p:grpSp>
        </p:grpSp>
        <p:grpSp>
          <p:nvGrpSpPr>
            <p:cNvPr id="13" name="Group 64"/>
            <p:cNvGrpSpPr>
              <a:grpSpLocks/>
            </p:cNvGrpSpPr>
            <p:nvPr/>
          </p:nvGrpSpPr>
          <p:grpSpPr bwMode="auto">
            <a:xfrm>
              <a:off x="4368" y="1728"/>
              <a:ext cx="696" cy="1008"/>
              <a:chOff x="2688" y="1536"/>
              <a:chExt cx="696" cy="1008"/>
            </a:xfrm>
          </p:grpSpPr>
          <p:grpSp>
            <p:nvGrpSpPr>
              <p:cNvPr id="14" name="Group 65"/>
              <p:cNvGrpSpPr>
                <a:grpSpLocks/>
              </p:cNvGrpSpPr>
              <p:nvPr/>
            </p:nvGrpSpPr>
            <p:grpSpPr bwMode="auto">
              <a:xfrm>
                <a:off x="2688" y="1536"/>
                <a:ext cx="696" cy="1008"/>
                <a:chOff x="1776" y="1536"/>
                <a:chExt cx="696" cy="1008"/>
              </a:xfrm>
            </p:grpSpPr>
            <p:grpSp>
              <p:nvGrpSpPr>
                <p:cNvPr id="15" name="Group 66"/>
                <p:cNvGrpSpPr>
                  <a:grpSpLocks/>
                </p:cNvGrpSpPr>
                <p:nvPr/>
              </p:nvGrpSpPr>
              <p:grpSpPr bwMode="auto">
                <a:xfrm>
                  <a:off x="1776" y="1536"/>
                  <a:ext cx="696" cy="1008"/>
                  <a:chOff x="1464" y="1488"/>
                  <a:chExt cx="696" cy="1008"/>
                </a:xfrm>
              </p:grpSpPr>
              <p:sp>
                <p:nvSpPr>
                  <p:cNvPr id="168003" name="Freeform 67"/>
                  <p:cNvSpPr>
                    <a:spLocks/>
                  </p:cNvSpPr>
                  <p:nvPr/>
                </p:nvSpPr>
                <p:spPr bwMode="auto">
                  <a:xfrm>
                    <a:off x="1464" y="1488"/>
                    <a:ext cx="696" cy="1008"/>
                  </a:xfrm>
                  <a:custGeom>
                    <a:avLst/>
                    <a:gdLst/>
                    <a:ahLst/>
                    <a:cxnLst>
                      <a:cxn ang="0">
                        <a:pos x="696" y="48"/>
                      </a:cxn>
                      <a:cxn ang="0">
                        <a:pos x="792" y="96"/>
                      </a:cxn>
                      <a:cxn ang="0">
                        <a:pos x="840" y="192"/>
                      </a:cxn>
                      <a:cxn ang="0">
                        <a:pos x="840" y="288"/>
                      </a:cxn>
                      <a:cxn ang="0">
                        <a:pos x="792" y="432"/>
                      </a:cxn>
                      <a:cxn ang="0">
                        <a:pos x="696" y="576"/>
                      </a:cxn>
                      <a:cxn ang="0">
                        <a:pos x="600" y="624"/>
                      </a:cxn>
                      <a:cxn ang="0">
                        <a:pos x="600" y="720"/>
                      </a:cxn>
                      <a:cxn ang="0">
                        <a:pos x="696" y="768"/>
                      </a:cxn>
                      <a:cxn ang="0">
                        <a:pos x="792" y="912"/>
                      </a:cxn>
                      <a:cxn ang="0">
                        <a:pos x="792" y="1104"/>
                      </a:cxn>
                      <a:cxn ang="0">
                        <a:pos x="744" y="1248"/>
                      </a:cxn>
                      <a:cxn ang="0">
                        <a:pos x="600" y="1392"/>
                      </a:cxn>
                      <a:cxn ang="0">
                        <a:pos x="360" y="1440"/>
                      </a:cxn>
                      <a:cxn ang="0">
                        <a:pos x="120" y="1296"/>
                      </a:cxn>
                      <a:cxn ang="0">
                        <a:pos x="24" y="816"/>
                      </a:cxn>
                      <a:cxn ang="0">
                        <a:pos x="24" y="480"/>
                      </a:cxn>
                      <a:cxn ang="0">
                        <a:pos x="168" y="192"/>
                      </a:cxn>
                      <a:cxn ang="0">
                        <a:pos x="360" y="48"/>
                      </a:cxn>
                      <a:cxn ang="0">
                        <a:pos x="552" y="0"/>
                      </a:cxn>
                      <a:cxn ang="0">
                        <a:pos x="696" y="48"/>
                      </a:cxn>
                    </a:cxnLst>
                    <a:rect l="0" t="0" r="r" b="b"/>
                    <a:pathLst>
                      <a:path w="848" h="1456">
                        <a:moveTo>
                          <a:pt x="696" y="48"/>
                        </a:moveTo>
                        <a:cubicBezTo>
                          <a:pt x="736" y="64"/>
                          <a:pt x="768" y="72"/>
                          <a:pt x="792" y="96"/>
                        </a:cubicBezTo>
                        <a:cubicBezTo>
                          <a:pt x="816" y="120"/>
                          <a:pt x="832" y="160"/>
                          <a:pt x="840" y="192"/>
                        </a:cubicBezTo>
                        <a:cubicBezTo>
                          <a:pt x="848" y="224"/>
                          <a:pt x="848" y="248"/>
                          <a:pt x="840" y="288"/>
                        </a:cubicBezTo>
                        <a:cubicBezTo>
                          <a:pt x="832" y="328"/>
                          <a:pt x="816" y="384"/>
                          <a:pt x="792" y="432"/>
                        </a:cubicBezTo>
                        <a:cubicBezTo>
                          <a:pt x="768" y="480"/>
                          <a:pt x="728" y="544"/>
                          <a:pt x="696" y="576"/>
                        </a:cubicBezTo>
                        <a:cubicBezTo>
                          <a:pt x="664" y="608"/>
                          <a:pt x="616" y="600"/>
                          <a:pt x="600" y="624"/>
                        </a:cubicBezTo>
                        <a:cubicBezTo>
                          <a:pt x="584" y="648"/>
                          <a:pt x="584" y="696"/>
                          <a:pt x="600" y="720"/>
                        </a:cubicBezTo>
                        <a:cubicBezTo>
                          <a:pt x="616" y="744"/>
                          <a:pt x="664" y="736"/>
                          <a:pt x="696" y="768"/>
                        </a:cubicBezTo>
                        <a:cubicBezTo>
                          <a:pt x="728" y="800"/>
                          <a:pt x="776" y="856"/>
                          <a:pt x="792" y="912"/>
                        </a:cubicBezTo>
                        <a:cubicBezTo>
                          <a:pt x="808" y="968"/>
                          <a:pt x="800" y="1048"/>
                          <a:pt x="792" y="1104"/>
                        </a:cubicBezTo>
                        <a:cubicBezTo>
                          <a:pt x="784" y="1160"/>
                          <a:pt x="776" y="1200"/>
                          <a:pt x="744" y="1248"/>
                        </a:cubicBezTo>
                        <a:cubicBezTo>
                          <a:pt x="712" y="1296"/>
                          <a:pt x="664" y="1360"/>
                          <a:pt x="600" y="1392"/>
                        </a:cubicBezTo>
                        <a:cubicBezTo>
                          <a:pt x="536" y="1424"/>
                          <a:pt x="440" y="1456"/>
                          <a:pt x="360" y="1440"/>
                        </a:cubicBezTo>
                        <a:cubicBezTo>
                          <a:pt x="280" y="1424"/>
                          <a:pt x="176" y="1400"/>
                          <a:pt x="120" y="1296"/>
                        </a:cubicBezTo>
                        <a:cubicBezTo>
                          <a:pt x="64" y="1192"/>
                          <a:pt x="40" y="952"/>
                          <a:pt x="24" y="816"/>
                        </a:cubicBezTo>
                        <a:cubicBezTo>
                          <a:pt x="8" y="680"/>
                          <a:pt x="0" y="584"/>
                          <a:pt x="24" y="480"/>
                        </a:cubicBezTo>
                        <a:cubicBezTo>
                          <a:pt x="48" y="376"/>
                          <a:pt x="112" y="264"/>
                          <a:pt x="168" y="192"/>
                        </a:cubicBezTo>
                        <a:cubicBezTo>
                          <a:pt x="224" y="120"/>
                          <a:pt x="296" y="80"/>
                          <a:pt x="360" y="48"/>
                        </a:cubicBezTo>
                        <a:cubicBezTo>
                          <a:pt x="424" y="16"/>
                          <a:pt x="496" y="0"/>
                          <a:pt x="552" y="0"/>
                        </a:cubicBezTo>
                        <a:cubicBezTo>
                          <a:pt x="608" y="0"/>
                          <a:pt x="656" y="32"/>
                          <a:pt x="696" y="48"/>
                        </a:cubicBezTo>
                        <a:close/>
                      </a:path>
                    </a:pathLst>
                  </a:custGeom>
                  <a:noFill/>
                  <a:ln w="9525" cap="flat" cmpd="sng">
                    <a:solidFill>
                      <a:srgbClr val="000000"/>
                    </a:solidFill>
                    <a:prstDash val="solid"/>
                    <a:round/>
                    <a:headEnd/>
                    <a:tailEnd/>
                  </a:ln>
                  <a:effectLst/>
                </p:spPr>
                <p:txBody>
                  <a:bodyPr wrap="none" anchor="ctr"/>
                  <a:lstStyle/>
                  <a:p>
                    <a:endParaRPr lang="ar-SA"/>
                  </a:p>
                </p:txBody>
              </p:sp>
              <p:sp>
                <p:nvSpPr>
                  <p:cNvPr id="168004" name="Oval 68"/>
                  <p:cNvSpPr>
                    <a:spLocks noChangeArrowheads="1"/>
                  </p:cNvSpPr>
                  <p:nvPr/>
                </p:nvSpPr>
                <p:spPr bwMode="auto">
                  <a:xfrm>
                    <a:off x="1920" y="1536"/>
                    <a:ext cx="96" cy="96"/>
                  </a:xfrm>
                  <a:prstGeom prst="ellipse">
                    <a:avLst/>
                  </a:prstGeom>
                  <a:noFill/>
                  <a:ln w="9525">
                    <a:solidFill>
                      <a:srgbClr val="000000"/>
                    </a:solidFill>
                    <a:round/>
                    <a:headEnd/>
                    <a:tailEnd/>
                  </a:ln>
                  <a:effectLst/>
                </p:spPr>
                <p:txBody>
                  <a:bodyPr wrap="none" anchor="ctr"/>
                  <a:lstStyle/>
                  <a:p>
                    <a:endParaRPr lang="ar-SA"/>
                  </a:p>
                </p:txBody>
              </p:sp>
              <p:sp>
                <p:nvSpPr>
                  <p:cNvPr id="168005" name="Oval 69"/>
                  <p:cNvSpPr>
                    <a:spLocks noChangeArrowheads="1"/>
                  </p:cNvSpPr>
                  <p:nvPr/>
                </p:nvSpPr>
                <p:spPr bwMode="auto">
                  <a:xfrm>
                    <a:off x="1824" y="1632"/>
                    <a:ext cx="96" cy="96"/>
                  </a:xfrm>
                  <a:prstGeom prst="ellipse">
                    <a:avLst/>
                  </a:prstGeom>
                  <a:noFill/>
                  <a:ln w="9525">
                    <a:solidFill>
                      <a:srgbClr val="000000"/>
                    </a:solidFill>
                    <a:round/>
                    <a:headEnd/>
                    <a:tailEnd/>
                  </a:ln>
                  <a:effectLst/>
                </p:spPr>
                <p:txBody>
                  <a:bodyPr wrap="none" anchor="ctr"/>
                  <a:lstStyle/>
                  <a:p>
                    <a:endParaRPr lang="ar-SA"/>
                  </a:p>
                </p:txBody>
              </p:sp>
              <p:sp>
                <p:nvSpPr>
                  <p:cNvPr id="168006" name="Oval 70"/>
                  <p:cNvSpPr>
                    <a:spLocks noChangeArrowheads="1"/>
                  </p:cNvSpPr>
                  <p:nvPr/>
                </p:nvSpPr>
                <p:spPr bwMode="auto">
                  <a:xfrm>
                    <a:off x="1680" y="1632"/>
                    <a:ext cx="96" cy="96"/>
                  </a:xfrm>
                  <a:prstGeom prst="ellipse">
                    <a:avLst/>
                  </a:prstGeom>
                  <a:noFill/>
                  <a:ln w="9525">
                    <a:solidFill>
                      <a:srgbClr val="000000"/>
                    </a:solidFill>
                    <a:round/>
                    <a:headEnd/>
                    <a:tailEnd/>
                  </a:ln>
                  <a:effectLst/>
                </p:spPr>
                <p:txBody>
                  <a:bodyPr wrap="none" anchor="ctr"/>
                  <a:lstStyle/>
                  <a:p>
                    <a:endParaRPr lang="ar-SA"/>
                  </a:p>
                </p:txBody>
              </p:sp>
              <p:sp>
                <p:nvSpPr>
                  <p:cNvPr id="168007" name="Oval 71"/>
                  <p:cNvSpPr>
                    <a:spLocks noChangeArrowheads="1"/>
                  </p:cNvSpPr>
                  <p:nvPr/>
                </p:nvSpPr>
                <p:spPr bwMode="auto">
                  <a:xfrm>
                    <a:off x="1968" y="1680"/>
                    <a:ext cx="96" cy="96"/>
                  </a:xfrm>
                  <a:prstGeom prst="ellipse">
                    <a:avLst/>
                  </a:prstGeom>
                  <a:noFill/>
                  <a:ln w="9525">
                    <a:solidFill>
                      <a:srgbClr val="000000"/>
                    </a:solidFill>
                    <a:round/>
                    <a:headEnd/>
                    <a:tailEnd/>
                  </a:ln>
                  <a:effectLst/>
                </p:spPr>
                <p:txBody>
                  <a:bodyPr wrap="none" anchor="ctr"/>
                  <a:lstStyle/>
                  <a:p>
                    <a:endParaRPr lang="ar-SA"/>
                  </a:p>
                </p:txBody>
              </p:sp>
              <p:sp>
                <p:nvSpPr>
                  <p:cNvPr id="168008" name="Oval 72"/>
                  <p:cNvSpPr>
                    <a:spLocks noChangeArrowheads="1"/>
                  </p:cNvSpPr>
                  <p:nvPr/>
                </p:nvSpPr>
                <p:spPr bwMode="auto">
                  <a:xfrm>
                    <a:off x="1728" y="1776"/>
                    <a:ext cx="96" cy="96"/>
                  </a:xfrm>
                  <a:prstGeom prst="ellipse">
                    <a:avLst/>
                  </a:prstGeom>
                  <a:noFill/>
                  <a:ln w="9525">
                    <a:solidFill>
                      <a:srgbClr val="000000"/>
                    </a:solidFill>
                    <a:round/>
                    <a:headEnd/>
                    <a:tailEnd/>
                  </a:ln>
                  <a:effectLst/>
                </p:spPr>
                <p:txBody>
                  <a:bodyPr wrap="none" anchor="ctr"/>
                  <a:lstStyle/>
                  <a:p>
                    <a:endParaRPr lang="ar-SA"/>
                  </a:p>
                </p:txBody>
              </p:sp>
              <p:sp>
                <p:nvSpPr>
                  <p:cNvPr id="168009" name="Oval 73"/>
                  <p:cNvSpPr>
                    <a:spLocks noChangeArrowheads="1"/>
                  </p:cNvSpPr>
                  <p:nvPr/>
                </p:nvSpPr>
                <p:spPr bwMode="auto">
                  <a:xfrm>
                    <a:off x="1584" y="1776"/>
                    <a:ext cx="96" cy="96"/>
                  </a:xfrm>
                  <a:prstGeom prst="ellipse">
                    <a:avLst/>
                  </a:prstGeom>
                  <a:noFill/>
                  <a:ln w="9525">
                    <a:solidFill>
                      <a:srgbClr val="000000"/>
                    </a:solidFill>
                    <a:round/>
                    <a:headEnd/>
                    <a:tailEnd/>
                  </a:ln>
                  <a:effectLst/>
                </p:spPr>
                <p:txBody>
                  <a:bodyPr wrap="none" anchor="ctr"/>
                  <a:lstStyle/>
                  <a:p>
                    <a:endParaRPr lang="ar-SA"/>
                  </a:p>
                </p:txBody>
              </p:sp>
              <p:sp>
                <p:nvSpPr>
                  <p:cNvPr id="168010" name="Oval 74"/>
                  <p:cNvSpPr>
                    <a:spLocks noChangeArrowheads="1"/>
                  </p:cNvSpPr>
                  <p:nvPr/>
                </p:nvSpPr>
                <p:spPr bwMode="auto">
                  <a:xfrm>
                    <a:off x="1632" y="1920"/>
                    <a:ext cx="96" cy="96"/>
                  </a:xfrm>
                  <a:prstGeom prst="ellipse">
                    <a:avLst/>
                  </a:prstGeom>
                  <a:noFill/>
                  <a:ln w="9525">
                    <a:solidFill>
                      <a:srgbClr val="000000"/>
                    </a:solidFill>
                    <a:round/>
                    <a:headEnd/>
                    <a:tailEnd/>
                  </a:ln>
                  <a:effectLst/>
                </p:spPr>
                <p:txBody>
                  <a:bodyPr wrap="none" anchor="ctr"/>
                  <a:lstStyle/>
                  <a:p>
                    <a:endParaRPr lang="ar-SA"/>
                  </a:p>
                </p:txBody>
              </p:sp>
              <p:sp>
                <p:nvSpPr>
                  <p:cNvPr id="168011" name="Oval 75"/>
                  <p:cNvSpPr>
                    <a:spLocks noChangeArrowheads="1"/>
                  </p:cNvSpPr>
                  <p:nvPr/>
                </p:nvSpPr>
                <p:spPr bwMode="auto">
                  <a:xfrm>
                    <a:off x="1728" y="2352"/>
                    <a:ext cx="96" cy="96"/>
                  </a:xfrm>
                  <a:prstGeom prst="ellipse">
                    <a:avLst/>
                  </a:prstGeom>
                  <a:noFill/>
                  <a:ln w="9525">
                    <a:solidFill>
                      <a:srgbClr val="000000"/>
                    </a:solidFill>
                    <a:round/>
                    <a:headEnd/>
                    <a:tailEnd/>
                  </a:ln>
                  <a:effectLst/>
                </p:spPr>
                <p:txBody>
                  <a:bodyPr wrap="none" anchor="ctr"/>
                  <a:lstStyle/>
                  <a:p>
                    <a:endParaRPr lang="ar-SA"/>
                  </a:p>
                </p:txBody>
              </p:sp>
              <p:sp>
                <p:nvSpPr>
                  <p:cNvPr id="168012" name="Oval 76"/>
                  <p:cNvSpPr>
                    <a:spLocks noChangeArrowheads="1"/>
                  </p:cNvSpPr>
                  <p:nvPr/>
                </p:nvSpPr>
                <p:spPr bwMode="auto">
                  <a:xfrm>
                    <a:off x="1728" y="2208"/>
                    <a:ext cx="96" cy="96"/>
                  </a:xfrm>
                  <a:prstGeom prst="ellipse">
                    <a:avLst/>
                  </a:prstGeom>
                  <a:noFill/>
                  <a:ln w="9525">
                    <a:solidFill>
                      <a:srgbClr val="000000"/>
                    </a:solidFill>
                    <a:round/>
                    <a:headEnd/>
                    <a:tailEnd/>
                  </a:ln>
                  <a:effectLst/>
                </p:spPr>
                <p:txBody>
                  <a:bodyPr wrap="none" anchor="ctr"/>
                  <a:lstStyle/>
                  <a:p>
                    <a:endParaRPr lang="ar-SA"/>
                  </a:p>
                </p:txBody>
              </p:sp>
              <p:sp>
                <p:nvSpPr>
                  <p:cNvPr id="168013" name="Oval 77"/>
                  <p:cNvSpPr>
                    <a:spLocks noChangeArrowheads="1"/>
                  </p:cNvSpPr>
                  <p:nvPr/>
                </p:nvSpPr>
                <p:spPr bwMode="auto">
                  <a:xfrm>
                    <a:off x="1584" y="2256"/>
                    <a:ext cx="96" cy="96"/>
                  </a:xfrm>
                  <a:prstGeom prst="ellipse">
                    <a:avLst/>
                  </a:prstGeom>
                  <a:noFill/>
                  <a:ln w="9525">
                    <a:solidFill>
                      <a:srgbClr val="000000"/>
                    </a:solidFill>
                    <a:round/>
                    <a:headEnd/>
                    <a:tailEnd/>
                  </a:ln>
                  <a:effectLst/>
                </p:spPr>
                <p:txBody>
                  <a:bodyPr wrap="none" anchor="ctr"/>
                  <a:lstStyle/>
                  <a:p>
                    <a:endParaRPr lang="ar-SA"/>
                  </a:p>
                </p:txBody>
              </p:sp>
              <p:sp>
                <p:nvSpPr>
                  <p:cNvPr id="168014" name="Oval 78"/>
                  <p:cNvSpPr>
                    <a:spLocks noChangeArrowheads="1"/>
                  </p:cNvSpPr>
                  <p:nvPr/>
                </p:nvSpPr>
                <p:spPr bwMode="auto">
                  <a:xfrm>
                    <a:off x="1632" y="2112"/>
                    <a:ext cx="96" cy="96"/>
                  </a:xfrm>
                  <a:prstGeom prst="ellipse">
                    <a:avLst/>
                  </a:prstGeom>
                  <a:noFill/>
                  <a:ln w="9525">
                    <a:solidFill>
                      <a:srgbClr val="000000"/>
                    </a:solidFill>
                    <a:round/>
                    <a:headEnd/>
                    <a:tailEnd/>
                  </a:ln>
                  <a:effectLst/>
                </p:spPr>
                <p:txBody>
                  <a:bodyPr wrap="none" anchor="ctr"/>
                  <a:lstStyle/>
                  <a:p>
                    <a:endParaRPr lang="ar-SA"/>
                  </a:p>
                </p:txBody>
              </p:sp>
              <p:sp>
                <p:nvSpPr>
                  <p:cNvPr id="168015" name="Oval 79"/>
                  <p:cNvSpPr>
                    <a:spLocks noChangeArrowheads="1"/>
                  </p:cNvSpPr>
                  <p:nvPr/>
                </p:nvSpPr>
                <p:spPr bwMode="auto">
                  <a:xfrm>
                    <a:off x="1536" y="2016"/>
                    <a:ext cx="96" cy="96"/>
                  </a:xfrm>
                  <a:prstGeom prst="ellipse">
                    <a:avLst/>
                  </a:prstGeom>
                  <a:noFill/>
                  <a:ln w="9525">
                    <a:solidFill>
                      <a:srgbClr val="000000"/>
                    </a:solidFill>
                    <a:round/>
                    <a:headEnd/>
                    <a:tailEnd/>
                  </a:ln>
                  <a:effectLst/>
                </p:spPr>
                <p:txBody>
                  <a:bodyPr wrap="none" anchor="ctr"/>
                  <a:lstStyle/>
                  <a:p>
                    <a:endParaRPr lang="ar-SA"/>
                  </a:p>
                </p:txBody>
              </p:sp>
              <p:sp>
                <p:nvSpPr>
                  <p:cNvPr id="168016" name="Oval 80"/>
                  <p:cNvSpPr>
                    <a:spLocks noChangeArrowheads="1"/>
                  </p:cNvSpPr>
                  <p:nvPr/>
                </p:nvSpPr>
                <p:spPr bwMode="auto">
                  <a:xfrm>
                    <a:off x="1872" y="2256"/>
                    <a:ext cx="96" cy="96"/>
                  </a:xfrm>
                  <a:prstGeom prst="ellipse">
                    <a:avLst/>
                  </a:prstGeom>
                  <a:noFill/>
                  <a:ln w="9525">
                    <a:solidFill>
                      <a:srgbClr val="000000"/>
                    </a:solidFill>
                    <a:round/>
                    <a:headEnd/>
                    <a:tailEnd/>
                  </a:ln>
                  <a:effectLst/>
                </p:spPr>
                <p:txBody>
                  <a:bodyPr wrap="none" anchor="ctr"/>
                  <a:lstStyle/>
                  <a:p>
                    <a:endParaRPr lang="ar-SA"/>
                  </a:p>
                </p:txBody>
              </p:sp>
              <p:sp>
                <p:nvSpPr>
                  <p:cNvPr id="168017" name="Oval 81"/>
                  <p:cNvSpPr>
                    <a:spLocks noChangeArrowheads="1"/>
                  </p:cNvSpPr>
                  <p:nvPr/>
                </p:nvSpPr>
                <p:spPr bwMode="auto">
                  <a:xfrm>
                    <a:off x="1872" y="2112"/>
                    <a:ext cx="96" cy="96"/>
                  </a:xfrm>
                  <a:prstGeom prst="ellipse">
                    <a:avLst/>
                  </a:prstGeom>
                  <a:noFill/>
                  <a:ln w="9525">
                    <a:solidFill>
                      <a:srgbClr val="000000"/>
                    </a:solidFill>
                    <a:round/>
                    <a:headEnd/>
                    <a:tailEnd/>
                  </a:ln>
                  <a:effectLst/>
                </p:spPr>
                <p:txBody>
                  <a:bodyPr wrap="none" anchor="ctr"/>
                  <a:lstStyle/>
                  <a:p>
                    <a:endParaRPr lang="ar-SA"/>
                  </a:p>
                </p:txBody>
              </p:sp>
              <p:sp>
                <p:nvSpPr>
                  <p:cNvPr id="168018" name="Oval 82"/>
                  <p:cNvSpPr>
                    <a:spLocks noChangeArrowheads="1"/>
                  </p:cNvSpPr>
                  <p:nvPr/>
                </p:nvSpPr>
                <p:spPr bwMode="auto">
                  <a:xfrm>
                    <a:off x="1968" y="2160"/>
                    <a:ext cx="96" cy="96"/>
                  </a:xfrm>
                  <a:prstGeom prst="ellipse">
                    <a:avLst/>
                  </a:prstGeom>
                  <a:noFill/>
                  <a:ln w="9525">
                    <a:solidFill>
                      <a:srgbClr val="000000"/>
                    </a:solidFill>
                    <a:round/>
                    <a:headEnd/>
                    <a:tailEnd/>
                  </a:ln>
                  <a:effectLst/>
                </p:spPr>
                <p:txBody>
                  <a:bodyPr wrap="none" anchor="ctr"/>
                  <a:lstStyle/>
                  <a:p>
                    <a:endParaRPr lang="ar-SA"/>
                  </a:p>
                </p:txBody>
              </p:sp>
            </p:grpSp>
            <p:grpSp>
              <p:nvGrpSpPr>
                <p:cNvPr id="16" name="Group 83"/>
                <p:cNvGrpSpPr>
                  <a:grpSpLocks/>
                </p:cNvGrpSpPr>
                <p:nvPr/>
              </p:nvGrpSpPr>
              <p:grpSpPr bwMode="auto">
                <a:xfrm>
                  <a:off x="1920" y="1968"/>
                  <a:ext cx="144" cy="96"/>
                  <a:chOff x="1920" y="1968"/>
                  <a:chExt cx="144" cy="96"/>
                </a:xfrm>
              </p:grpSpPr>
              <p:sp>
                <p:nvSpPr>
                  <p:cNvPr id="168020" name="Line 84"/>
                  <p:cNvSpPr>
                    <a:spLocks noChangeShapeType="1"/>
                  </p:cNvSpPr>
                  <p:nvPr/>
                </p:nvSpPr>
                <p:spPr bwMode="auto">
                  <a:xfrm>
                    <a:off x="1920" y="1968"/>
                    <a:ext cx="144" cy="96"/>
                  </a:xfrm>
                  <a:prstGeom prst="line">
                    <a:avLst/>
                  </a:prstGeom>
                  <a:noFill/>
                  <a:ln w="9525">
                    <a:solidFill>
                      <a:srgbClr val="000000"/>
                    </a:solidFill>
                    <a:round/>
                    <a:headEnd/>
                    <a:tailEnd/>
                  </a:ln>
                  <a:effectLst/>
                </p:spPr>
                <p:txBody>
                  <a:bodyPr wrap="none" anchor="ctr"/>
                  <a:lstStyle/>
                  <a:p>
                    <a:endParaRPr lang="ar-SA"/>
                  </a:p>
                </p:txBody>
              </p:sp>
              <p:sp>
                <p:nvSpPr>
                  <p:cNvPr id="168021" name="Line 85"/>
                  <p:cNvSpPr>
                    <a:spLocks noChangeShapeType="1"/>
                  </p:cNvSpPr>
                  <p:nvPr/>
                </p:nvSpPr>
                <p:spPr bwMode="auto">
                  <a:xfrm flipH="1">
                    <a:off x="1920" y="1968"/>
                    <a:ext cx="144" cy="96"/>
                  </a:xfrm>
                  <a:prstGeom prst="line">
                    <a:avLst/>
                  </a:prstGeom>
                  <a:noFill/>
                  <a:ln w="9525">
                    <a:solidFill>
                      <a:srgbClr val="000000"/>
                    </a:solidFill>
                    <a:round/>
                    <a:headEnd/>
                    <a:tailEnd/>
                  </a:ln>
                  <a:effectLst/>
                </p:spPr>
                <p:txBody>
                  <a:bodyPr wrap="none" anchor="ctr"/>
                  <a:lstStyle/>
                  <a:p>
                    <a:endParaRPr lang="ar-SA"/>
                  </a:p>
                </p:txBody>
              </p:sp>
            </p:grpSp>
            <p:grpSp>
              <p:nvGrpSpPr>
                <p:cNvPr id="17" name="Group 86"/>
                <p:cNvGrpSpPr>
                  <a:grpSpLocks/>
                </p:cNvGrpSpPr>
                <p:nvPr/>
              </p:nvGrpSpPr>
              <p:grpSpPr bwMode="auto">
                <a:xfrm>
                  <a:off x="2256" y="1728"/>
                  <a:ext cx="144" cy="96"/>
                  <a:chOff x="1920" y="1968"/>
                  <a:chExt cx="144" cy="96"/>
                </a:xfrm>
              </p:grpSpPr>
              <p:sp>
                <p:nvSpPr>
                  <p:cNvPr id="168023" name="Line 87"/>
                  <p:cNvSpPr>
                    <a:spLocks noChangeShapeType="1"/>
                  </p:cNvSpPr>
                  <p:nvPr/>
                </p:nvSpPr>
                <p:spPr bwMode="auto">
                  <a:xfrm>
                    <a:off x="1920" y="1968"/>
                    <a:ext cx="144" cy="96"/>
                  </a:xfrm>
                  <a:prstGeom prst="line">
                    <a:avLst/>
                  </a:prstGeom>
                  <a:noFill/>
                  <a:ln w="9525">
                    <a:solidFill>
                      <a:srgbClr val="000000"/>
                    </a:solidFill>
                    <a:round/>
                    <a:headEnd/>
                    <a:tailEnd/>
                  </a:ln>
                  <a:effectLst/>
                </p:spPr>
                <p:txBody>
                  <a:bodyPr wrap="none" anchor="ctr"/>
                  <a:lstStyle/>
                  <a:p>
                    <a:endParaRPr lang="ar-SA"/>
                  </a:p>
                </p:txBody>
              </p:sp>
              <p:sp>
                <p:nvSpPr>
                  <p:cNvPr id="168024" name="Line 88"/>
                  <p:cNvSpPr>
                    <a:spLocks noChangeShapeType="1"/>
                  </p:cNvSpPr>
                  <p:nvPr/>
                </p:nvSpPr>
                <p:spPr bwMode="auto">
                  <a:xfrm flipH="1">
                    <a:off x="1920" y="1968"/>
                    <a:ext cx="144" cy="96"/>
                  </a:xfrm>
                  <a:prstGeom prst="line">
                    <a:avLst/>
                  </a:prstGeom>
                  <a:noFill/>
                  <a:ln w="9525">
                    <a:solidFill>
                      <a:srgbClr val="000000"/>
                    </a:solidFill>
                    <a:round/>
                    <a:headEnd/>
                    <a:tailEnd/>
                  </a:ln>
                  <a:effectLst/>
                </p:spPr>
                <p:txBody>
                  <a:bodyPr wrap="none" anchor="ctr"/>
                  <a:lstStyle/>
                  <a:p>
                    <a:endParaRPr lang="ar-SA"/>
                  </a:p>
                </p:txBody>
              </p:sp>
            </p:grpSp>
            <p:grpSp>
              <p:nvGrpSpPr>
                <p:cNvPr id="18" name="Group 89"/>
                <p:cNvGrpSpPr>
                  <a:grpSpLocks/>
                </p:cNvGrpSpPr>
                <p:nvPr/>
              </p:nvGrpSpPr>
              <p:grpSpPr bwMode="auto">
                <a:xfrm>
                  <a:off x="1968" y="1680"/>
                  <a:ext cx="144" cy="96"/>
                  <a:chOff x="1920" y="1968"/>
                  <a:chExt cx="144" cy="96"/>
                </a:xfrm>
              </p:grpSpPr>
              <p:sp>
                <p:nvSpPr>
                  <p:cNvPr id="168026" name="Line 90"/>
                  <p:cNvSpPr>
                    <a:spLocks noChangeShapeType="1"/>
                  </p:cNvSpPr>
                  <p:nvPr/>
                </p:nvSpPr>
                <p:spPr bwMode="auto">
                  <a:xfrm>
                    <a:off x="1920" y="1968"/>
                    <a:ext cx="144" cy="96"/>
                  </a:xfrm>
                  <a:prstGeom prst="line">
                    <a:avLst/>
                  </a:prstGeom>
                  <a:noFill/>
                  <a:ln w="9525">
                    <a:solidFill>
                      <a:srgbClr val="000000"/>
                    </a:solidFill>
                    <a:round/>
                    <a:headEnd/>
                    <a:tailEnd/>
                  </a:ln>
                  <a:effectLst/>
                </p:spPr>
                <p:txBody>
                  <a:bodyPr wrap="none" anchor="ctr"/>
                  <a:lstStyle/>
                  <a:p>
                    <a:endParaRPr lang="ar-SA"/>
                  </a:p>
                </p:txBody>
              </p:sp>
              <p:sp>
                <p:nvSpPr>
                  <p:cNvPr id="168027" name="Line 91"/>
                  <p:cNvSpPr>
                    <a:spLocks noChangeShapeType="1"/>
                  </p:cNvSpPr>
                  <p:nvPr/>
                </p:nvSpPr>
                <p:spPr bwMode="auto">
                  <a:xfrm flipH="1">
                    <a:off x="1920" y="1968"/>
                    <a:ext cx="144" cy="96"/>
                  </a:xfrm>
                  <a:prstGeom prst="line">
                    <a:avLst/>
                  </a:prstGeom>
                  <a:noFill/>
                  <a:ln w="9525">
                    <a:solidFill>
                      <a:srgbClr val="000000"/>
                    </a:solidFill>
                    <a:round/>
                    <a:headEnd/>
                    <a:tailEnd/>
                  </a:ln>
                  <a:effectLst/>
                </p:spPr>
                <p:txBody>
                  <a:bodyPr wrap="none" anchor="ctr"/>
                  <a:lstStyle/>
                  <a:p>
                    <a:endParaRPr lang="ar-SA"/>
                  </a:p>
                </p:txBody>
              </p:sp>
            </p:grpSp>
            <p:grpSp>
              <p:nvGrpSpPr>
                <p:cNvPr id="19" name="Group 92"/>
                <p:cNvGrpSpPr>
                  <a:grpSpLocks/>
                </p:cNvGrpSpPr>
                <p:nvPr/>
              </p:nvGrpSpPr>
              <p:grpSpPr bwMode="auto">
                <a:xfrm>
                  <a:off x="2016" y="2400"/>
                  <a:ext cx="144" cy="96"/>
                  <a:chOff x="1920" y="1968"/>
                  <a:chExt cx="144" cy="96"/>
                </a:xfrm>
              </p:grpSpPr>
              <p:sp>
                <p:nvSpPr>
                  <p:cNvPr id="168029" name="Line 93"/>
                  <p:cNvSpPr>
                    <a:spLocks noChangeShapeType="1"/>
                  </p:cNvSpPr>
                  <p:nvPr/>
                </p:nvSpPr>
                <p:spPr bwMode="auto">
                  <a:xfrm>
                    <a:off x="1920" y="1968"/>
                    <a:ext cx="144" cy="96"/>
                  </a:xfrm>
                  <a:prstGeom prst="line">
                    <a:avLst/>
                  </a:prstGeom>
                  <a:noFill/>
                  <a:ln w="9525">
                    <a:solidFill>
                      <a:srgbClr val="000000"/>
                    </a:solidFill>
                    <a:round/>
                    <a:headEnd/>
                    <a:tailEnd/>
                  </a:ln>
                  <a:effectLst/>
                </p:spPr>
                <p:txBody>
                  <a:bodyPr wrap="none" anchor="ctr"/>
                  <a:lstStyle/>
                  <a:p>
                    <a:endParaRPr lang="ar-SA"/>
                  </a:p>
                </p:txBody>
              </p:sp>
              <p:sp>
                <p:nvSpPr>
                  <p:cNvPr id="168030" name="Line 94"/>
                  <p:cNvSpPr>
                    <a:spLocks noChangeShapeType="1"/>
                  </p:cNvSpPr>
                  <p:nvPr/>
                </p:nvSpPr>
                <p:spPr bwMode="auto">
                  <a:xfrm flipH="1">
                    <a:off x="1920" y="1968"/>
                    <a:ext cx="144" cy="96"/>
                  </a:xfrm>
                  <a:prstGeom prst="line">
                    <a:avLst/>
                  </a:prstGeom>
                  <a:noFill/>
                  <a:ln w="9525">
                    <a:solidFill>
                      <a:srgbClr val="000000"/>
                    </a:solidFill>
                    <a:round/>
                    <a:headEnd/>
                    <a:tailEnd/>
                  </a:ln>
                  <a:effectLst/>
                </p:spPr>
                <p:txBody>
                  <a:bodyPr wrap="none" anchor="ctr"/>
                  <a:lstStyle/>
                  <a:p>
                    <a:endParaRPr lang="ar-SA"/>
                  </a:p>
                </p:txBody>
              </p:sp>
            </p:grpSp>
            <p:grpSp>
              <p:nvGrpSpPr>
                <p:cNvPr id="20" name="Group 95"/>
                <p:cNvGrpSpPr>
                  <a:grpSpLocks/>
                </p:cNvGrpSpPr>
                <p:nvPr/>
              </p:nvGrpSpPr>
              <p:grpSpPr bwMode="auto">
                <a:xfrm>
                  <a:off x="1920" y="2160"/>
                  <a:ext cx="144" cy="96"/>
                  <a:chOff x="1920" y="1968"/>
                  <a:chExt cx="144" cy="96"/>
                </a:xfrm>
              </p:grpSpPr>
              <p:sp>
                <p:nvSpPr>
                  <p:cNvPr id="168032" name="Line 96"/>
                  <p:cNvSpPr>
                    <a:spLocks noChangeShapeType="1"/>
                  </p:cNvSpPr>
                  <p:nvPr/>
                </p:nvSpPr>
                <p:spPr bwMode="auto">
                  <a:xfrm>
                    <a:off x="1920" y="1968"/>
                    <a:ext cx="144" cy="96"/>
                  </a:xfrm>
                  <a:prstGeom prst="line">
                    <a:avLst/>
                  </a:prstGeom>
                  <a:noFill/>
                  <a:ln w="9525">
                    <a:solidFill>
                      <a:srgbClr val="000000"/>
                    </a:solidFill>
                    <a:round/>
                    <a:headEnd/>
                    <a:tailEnd/>
                  </a:ln>
                  <a:effectLst/>
                </p:spPr>
                <p:txBody>
                  <a:bodyPr wrap="none" anchor="ctr"/>
                  <a:lstStyle/>
                  <a:p>
                    <a:endParaRPr lang="ar-SA"/>
                  </a:p>
                </p:txBody>
              </p:sp>
              <p:sp>
                <p:nvSpPr>
                  <p:cNvPr id="168033" name="Line 97"/>
                  <p:cNvSpPr>
                    <a:spLocks noChangeShapeType="1"/>
                  </p:cNvSpPr>
                  <p:nvPr/>
                </p:nvSpPr>
                <p:spPr bwMode="auto">
                  <a:xfrm flipH="1">
                    <a:off x="1920" y="1968"/>
                    <a:ext cx="144" cy="96"/>
                  </a:xfrm>
                  <a:prstGeom prst="line">
                    <a:avLst/>
                  </a:prstGeom>
                  <a:noFill/>
                  <a:ln w="9525">
                    <a:solidFill>
                      <a:srgbClr val="000000"/>
                    </a:solidFill>
                    <a:round/>
                    <a:headEnd/>
                    <a:tailEnd/>
                  </a:ln>
                  <a:effectLst/>
                </p:spPr>
                <p:txBody>
                  <a:bodyPr wrap="none" anchor="ctr"/>
                  <a:lstStyle/>
                  <a:p>
                    <a:endParaRPr lang="ar-SA"/>
                  </a:p>
                </p:txBody>
              </p:sp>
            </p:grpSp>
            <p:grpSp>
              <p:nvGrpSpPr>
                <p:cNvPr id="21" name="Group 98"/>
                <p:cNvGrpSpPr>
                  <a:grpSpLocks/>
                </p:cNvGrpSpPr>
                <p:nvPr/>
              </p:nvGrpSpPr>
              <p:grpSpPr bwMode="auto">
                <a:xfrm>
                  <a:off x="2160" y="2160"/>
                  <a:ext cx="144" cy="96"/>
                  <a:chOff x="1920" y="1968"/>
                  <a:chExt cx="144" cy="96"/>
                </a:xfrm>
              </p:grpSpPr>
              <p:sp>
                <p:nvSpPr>
                  <p:cNvPr id="168035" name="Line 99"/>
                  <p:cNvSpPr>
                    <a:spLocks noChangeShapeType="1"/>
                  </p:cNvSpPr>
                  <p:nvPr/>
                </p:nvSpPr>
                <p:spPr bwMode="auto">
                  <a:xfrm>
                    <a:off x="1920" y="1968"/>
                    <a:ext cx="144" cy="96"/>
                  </a:xfrm>
                  <a:prstGeom prst="line">
                    <a:avLst/>
                  </a:prstGeom>
                  <a:noFill/>
                  <a:ln w="9525">
                    <a:solidFill>
                      <a:srgbClr val="000000"/>
                    </a:solidFill>
                    <a:round/>
                    <a:headEnd/>
                    <a:tailEnd/>
                  </a:ln>
                  <a:effectLst/>
                </p:spPr>
                <p:txBody>
                  <a:bodyPr wrap="none" anchor="ctr"/>
                  <a:lstStyle/>
                  <a:p>
                    <a:endParaRPr lang="ar-SA"/>
                  </a:p>
                </p:txBody>
              </p:sp>
              <p:sp>
                <p:nvSpPr>
                  <p:cNvPr id="168036" name="Line 100"/>
                  <p:cNvSpPr>
                    <a:spLocks noChangeShapeType="1"/>
                  </p:cNvSpPr>
                  <p:nvPr/>
                </p:nvSpPr>
                <p:spPr bwMode="auto">
                  <a:xfrm flipH="1">
                    <a:off x="1920" y="1968"/>
                    <a:ext cx="144" cy="96"/>
                  </a:xfrm>
                  <a:prstGeom prst="line">
                    <a:avLst/>
                  </a:prstGeom>
                  <a:noFill/>
                  <a:ln w="9525">
                    <a:solidFill>
                      <a:srgbClr val="000000"/>
                    </a:solidFill>
                    <a:round/>
                    <a:headEnd/>
                    <a:tailEnd/>
                  </a:ln>
                  <a:effectLst/>
                </p:spPr>
                <p:txBody>
                  <a:bodyPr wrap="none" anchor="ctr"/>
                  <a:lstStyle/>
                  <a:p>
                    <a:endParaRPr lang="ar-SA"/>
                  </a:p>
                </p:txBody>
              </p:sp>
            </p:grpSp>
            <p:grpSp>
              <p:nvGrpSpPr>
                <p:cNvPr id="22" name="Group 101"/>
                <p:cNvGrpSpPr>
                  <a:grpSpLocks/>
                </p:cNvGrpSpPr>
                <p:nvPr/>
              </p:nvGrpSpPr>
              <p:grpSpPr bwMode="auto">
                <a:xfrm>
                  <a:off x="2208" y="1584"/>
                  <a:ext cx="144" cy="96"/>
                  <a:chOff x="1920" y="1968"/>
                  <a:chExt cx="144" cy="96"/>
                </a:xfrm>
              </p:grpSpPr>
              <p:sp>
                <p:nvSpPr>
                  <p:cNvPr id="168038" name="Line 102"/>
                  <p:cNvSpPr>
                    <a:spLocks noChangeShapeType="1"/>
                  </p:cNvSpPr>
                  <p:nvPr/>
                </p:nvSpPr>
                <p:spPr bwMode="auto">
                  <a:xfrm>
                    <a:off x="1920" y="1968"/>
                    <a:ext cx="144" cy="96"/>
                  </a:xfrm>
                  <a:prstGeom prst="line">
                    <a:avLst/>
                  </a:prstGeom>
                  <a:noFill/>
                  <a:ln w="9525">
                    <a:solidFill>
                      <a:srgbClr val="000000"/>
                    </a:solidFill>
                    <a:round/>
                    <a:headEnd/>
                    <a:tailEnd/>
                  </a:ln>
                  <a:effectLst/>
                </p:spPr>
                <p:txBody>
                  <a:bodyPr wrap="none" anchor="ctr"/>
                  <a:lstStyle/>
                  <a:p>
                    <a:endParaRPr lang="ar-SA"/>
                  </a:p>
                </p:txBody>
              </p:sp>
              <p:sp>
                <p:nvSpPr>
                  <p:cNvPr id="168039" name="Line 103"/>
                  <p:cNvSpPr>
                    <a:spLocks noChangeShapeType="1"/>
                  </p:cNvSpPr>
                  <p:nvPr/>
                </p:nvSpPr>
                <p:spPr bwMode="auto">
                  <a:xfrm flipH="1">
                    <a:off x="1920" y="1968"/>
                    <a:ext cx="144" cy="96"/>
                  </a:xfrm>
                  <a:prstGeom prst="line">
                    <a:avLst/>
                  </a:prstGeom>
                  <a:noFill/>
                  <a:ln w="9525">
                    <a:solidFill>
                      <a:srgbClr val="000000"/>
                    </a:solidFill>
                    <a:round/>
                    <a:headEnd/>
                    <a:tailEnd/>
                  </a:ln>
                  <a:effectLst/>
                </p:spPr>
                <p:txBody>
                  <a:bodyPr wrap="none" anchor="ctr"/>
                  <a:lstStyle/>
                  <a:p>
                    <a:endParaRPr lang="ar-SA"/>
                  </a:p>
                </p:txBody>
              </p:sp>
            </p:grpSp>
          </p:grpSp>
          <p:grpSp>
            <p:nvGrpSpPr>
              <p:cNvPr id="23" name="Group 104"/>
              <p:cNvGrpSpPr>
                <a:grpSpLocks/>
              </p:cNvGrpSpPr>
              <p:nvPr/>
            </p:nvGrpSpPr>
            <p:grpSpPr bwMode="auto">
              <a:xfrm>
                <a:off x="3024" y="1680"/>
                <a:ext cx="144" cy="96"/>
                <a:chOff x="2832" y="1968"/>
                <a:chExt cx="144" cy="96"/>
              </a:xfrm>
            </p:grpSpPr>
            <p:sp>
              <p:nvSpPr>
                <p:cNvPr id="168041" name="Line 105"/>
                <p:cNvSpPr>
                  <a:spLocks noChangeShapeType="1"/>
                </p:cNvSpPr>
                <p:nvPr/>
              </p:nvSpPr>
              <p:spPr bwMode="auto">
                <a:xfrm>
                  <a:off x="2832" y="1968"/>
                  <a:ext cx="144" cy="96"/>
                </a:xfrm>
                <a:prstGeom prst="line">
                  <a:avLst/>
                </a:prstGeom>
                <a:noFill/>
                <a:ln w="9525">
                  <a:solidFill>
                    <a:srgbClr val="000000"/>
                  </a:solidFill>
                  <a:round/>
                  <a:headEnd/>
                  <a:tailEnd/>
                </a:ln>
                <a:effectLst/>
              </p:spPr>
              <p:txBody>
                <a:bodyPr wrap="none" anchor="ctr"/>
                <a:lstStyle/>
                <a:p>
                  <a:endParaRPr lang="ar-SA"/>
                </a:p>
              </p:txBody>
            </p:sp>
            <p:sp>
              <p:nvSpPr>
                <p:cNvPr id="168042" name="Line 106"/>
                <p:cNvSpPr>
                  <a:spLocks noChangeShapeType="1"/>
                </p:cNvSpPr>
                <p:nvPr/>
              </p:nvSpPr>
              <p:spPr bwMode="auto">
                <a:xfrm flipH="1">
                  <a:off x="2832" y="1968"/>
                  <a:ext cx="144" cy="96"/>
                </a:xfrm>
                <a:prstGeom prst="line">
                  <a:avLst/>
                </a:prstGeom>
                <a:noFill/>
                <a:ln w="9525">
                  <a:solidFill>
                    <a:srgbClr val="000000"/>
                  </a:solidFill>
                  <a:round/>
                  <a:headEnd/>
                  <a:tailEnd/>
                </a:ln>
                <a:effectLst/>
              </p:spPr>
              <p:txBody>
                <a:bodyPr wrap="none" anchor="ctr"/>
                <a:lstStyle/>
                <a:p>
                  <a:endParaRPr lang="ar-SA"/>
                </a:p>
              </p:txBody>
            </p:sp>
          </p:grpSp>
          <p:grpSp>
            <p:nvGrpSpPr>
              <p:cNvPr id="24" name="Group 107"/>
              <p:cNvGrpSpPr>
                <a:grpSpLocks/>
              </p:cNvGrpSpPr>
              <p:nvPr/>
            </p:nvGrpSpPr>
            <p:grpSpPr bwMode="auto">
              <a:xfrm>
                <a:off x="2784" y="1824"/>
                <a:ext cx="144" cy="96"/>
                <a:chOff x="2832" y="1968"/>
                <a:chExt cx="144" cy="96"/>
              </a:xfrm>
            </p:grpSpPr>
            <p:sp>
              <p:nvSpPr>
                <p:cNvPr id="168044" name="Line 108"/>
                <p:cNvSpPr>
                  <a:spLocks noChangeShapeType="1"/>
                </p:cNvSpPr>
                <p:nvPr/>
              </p:nvSpPr>
              <p:spPr bwMode="auto">
                <a:xfrm>
                  <a:off x="2832" y="1968"/>
                  <a:ext cx="144" cy="96"/>
                </a:xfrm>
                <a:prstGeom prst="line">
                  <a:avLst/>
                </a:prstGeom>
                <a:noFill/>
                <a:ln w="9525">
                  <a:solidFill>
                    <a:srgbClr val="000000"/>
                  </a:solidFill>
                  <a:round/>
                  <a:headEnd/>
                  <a:tailEnd/>
                </a:ln>
                <a:effectLst/>
              </p:spPr>
              <p:txBody>
                <a:bodyPr wrap="none" anchor="ctr"/>
                <a:lstStyle/>
                <a:p>
                  <a:endParaRPr lang="ar-SA"/>
                </a:p>
              </p:txBody>
            </p:sp>
            <p:sp>
              <p:nvSpPr>
                <p:cNvPr id="168045" name="Line 109"/>
                <p:cNvSpPr>
                  <a:spLocks noChangeShapeType="1"/>
                </p:cNvSpPr>
                <p:nvPr/>
              </p:nvSpPr>
              <p:spPr bwMode="auto">
                <a:xfrm flipH="1">
                  <a:off x="2832" y="1968"/>
                  <a:ext cx="144" cy="96"/>
                </a:xfrm>
                <a:prstGeom prst="line">
                  <a:avLst/>
                </a:prstGeom>
                <a:noFill/>
                <a:ln w="9525">
                  <a:solidFill>
                    <a:srgbClr val="000000"/>
                  </a:solidFill>
                  <a:round/>
                  <a:headEnd/>
                  <a:tailEnd/>
                </a:ln>
                <a:effectLst/>
              </p:spPr>
              <p:txBody>
                <a:bodyPr wrap="none" anchor="ctr"/>
                <a:lstStyle/>
                <a:p>
                  <a:endParaRPr lang="ar-SA"/>
                </a:p>
              </p:txBody>
            </p:sp>
          </p:grpSp>
          <p:grpSp>
            <p:nvGrpSpPr>
              <p:cNvPr id="25" name="Group 110"/>
              <p:cNvGrpSpPr>
                <a:grpSpLocks/>
              </p:cNvGrpSpPr>
              <p:nvPr/>
            </p:nvGrpSpPr>
            <p:grpSpPr bwMode="auto">
              <a:xfrm>
                <a:off x="2928" y="1824"/>
                <a:ext cx="144" cy="96"/>
                <a:chOff x="2832" y="1968"/>
                <a:chExt cx="144" cy="96"/>
              </a:xfrm>
            </p:grpSpPr>
            <p:sp>
              <p:nvSpPr>
                <p:cNvPr id="168047" name="Line 111"/>
                <p:cNvSpPr>
                  <a:spLocks noChangeShapeType="1"/>
                </p:cNvSpPr>
                <p:nvPr/>
              </p:nvSpPr>
              <p:spPr bwMode="auto">
                <a:xfrm>
                  <a:off x="2832" y="1968"/>
                  <a:ext cx="144" cy="96"/>
                </a:xfrm>
                <a:prstGeom prst="line">
                  <a:avLst/>
                </a:prstGeom>
                <a:noFill/>
                <a:ln w="9525">
                  <a:solidFill>
                    <a:srgbClr val="000000"/>
                  </a:solidFill>
                  <a:round/>
                  <a:headEnd/>
                  <a:tailEnd/>
                </a:ln>
                <a:effectLst/>
              </p:spPr>
              <p:txBody>
                <a:bodyPr wrap="none" anchor="ctr"/>
                <a:lstStyle/>
                <a:p>
                  <a:endParaRPr lang="ar-SA"/>
                </a:p>
              </p:txBody>
            </p:sp>
            <p:sp>
              <p:nvSpPr>
                <p:cNvPr id="168048" name="Line 112"/>
                <p:cNvSpPr>
                  <a:spLocks noChangeShapeType="1"/>
                </p:cNvSpPr>
                <p:nvPr/>
              </p:nvSpPr>
              <p:spPr bwMode="auto">
                <a:xfrm flipH="1">
                  <a:off x="2832" y="1968"/>
                  <a:ext cx="144" cy="96"/>
                </a:xfrm>
                <a:prstGeom prst="line">
                  <a:avLst/>
                </a:prstGeom>
                <a:noFill/>
                <a:ln w="9525">
                  <a:solidFill>
                    <a:srgbClr val="000000"/>
                  </a:solidFill>
                  <a:round/>
                  <a:headEnd/>
                  <a:tailEnd/>
                </a:ln>
                <a:effectLst/>
              </p:spPr>
              <p:txBody>
                <a:bodyPr wrap="none" anchor="ctr"/>
                <a:lstStyle/>
                <a:p>
                  <a:endParaRPr lang="ar-SA"/>
                </a:p>
              </p:txBody>
            </p:sp>
          </p:grpSp>
          <p:grpSp>
            <p:nvGrpSpPr>
              <p:cNvPr id="26" name="Group 113"/>
              <p:cNvGrpSpPr>
                <a:grpSpLocks/>
              </p:cNvGrpSpPr>
              <p:nvPr/>
            </p:nvGrpSpPr>
            <p:grpSpPr bwMode="auto">
              <a:xfrm>
                <a:off x="2736" y="2064"/>
                <a:ext cx="144" cy="96"/>
                <a:chOff x="2832" y="1968"/>
                <a:chExt cx="144" cy="96"/>
              </a:xfrm>
            </p:grpSpPr>
            <p:sp>
              <p:nvSpPr>
                <p:cNvPr id="168050" name="Line 114"/>
                <p:cNvSpPr>
                  <a:spLocks noChangeShapeType="1"/>
                </p:cNvSpPr>
                <p:nvPr/>
              </p:nvSpPr>
              <p:spPr bwMode="auto">
                <a:xfrm>
                  <a:off x="2832" y="1968"/>
                  <a:ext cx="144" cy="96"/>
                </a:xfrm>
                <a:prstGeom prst="line">
                  <a:avLst/>
                </a:prstGeom>
                <a:noFill/>
                <a:ln w="9525">
                  <a:solidFill>
                    <a:srgbClr val="000000"/>
                  </a:solidFill>
                  <a:round/>
                  <a:headEnd/>
                  <a:tailEnd/>
                </a:ln>
                <a:effectLst/>
              </p:spPr>
              <p:txBody>
                <a:bodyPr wrap="none" anchor="ctr"/>
                <a:lstStyle/>
                <a:p>
                  <a:endParaRPr lang="ar-SA"/>
                </a:p>
              </p:txBody>
            </p:sp>
            <p:sp>
              <p:nvSpPr>
                <p:cNvPr id="168051" name="Line 115"/>
                <p:cNvSpPr>
                  <a:spLocks noChangeShapeType="1"/>
                </p:cNvSpPr>
                <p:nvPr/>
              </p:nvSpPr>
              <p:spPr bwMode="auto">
                <a:xfrm flipH="1">
                  <a:off x="2832" y="1968"/>
                  <a:ext cx="144" cy="96"/>
                </a:xfrm>
                <a:prstGeom prst="line">
                  <a:avLst/>
                </a:prstGeom>
                <a:noFill/>
                <a:ln w="9525">
                  <a:solidFill>
                    <a:srgbClr val="000000"/>
                  </a:solidFill>
                  <a:round/>
                  <a:headEnd/>
                  <a:tailEnd/>
                </a:ln>
                <a:effectLst/>
              </p:spPr>
              <p:txBody>
                <a:bodyPr wrap="none" anchor="ctr"/>
                <a:lstStyle/>
                <a:p>
                  <a:endParaRPr lang="ar-SA"/>
                </a:p>
              </p:txBody>
            </p:sp>
          </p:grpSp>
          <p:grpSp>
            <p:nvGrpSpPr>
              <p:cNvPr id="27" name="Group 116"/>
              <p:cNvGrpSpPr>
                <a:grpSpLocks/>
              </p:cNvGrpSpPr>
              <p:nvPr/>
            </p:nvGrpSpPr>
            <p:grpSpPr bwMode="auto">
              <a:xfrm>
                <a:off x="2784" y="2304"/>
                <a:ext cx="144" cy="96"/>
                <a:chOff x="2832" y="1968"/>
                <a:chExt cx="144" cy="96"/>
              </a:xfrm>
            </p:grpSpPr>
            <p:sp>
              <p:nvSpPr>
                <p:cNvPr id="168053" name="Line 117"/>
                <p:cNvSpPr>
                  <a:spLocks noChangeShapeType="1"/>
                </p:cNvSpPr>
                <p:nvPr/>
              </p:nvSpPr>
              <p:spPr bwMode="auto">
                <a:xfrm>
                  <a:off x="2832" y="1968"/>
                  <a:ext cx="144" cy="96"/>
                </a:xfrm>
                <a:prstGeom prst="line">
                  <a:avLst/>
                </a:prstGeom>
                <a:noFill/>
                <a:ln w="9525">
                  <a:solidFill>
                    <a:srgbClr val="000000"/>
                  </a:solidFill>
                  <a:round/>
                  <a:headEnd/>
                  <a:tailEnd/>
                </a:ln>
                <a:effectLst/>
              </p:spPr>
              <p:txBody>
                <a:bodyPr wrap="none" anchor="ctr"/>
                <a:lstStyle/>
                <a:p>
                  <a:endParaRPr lang="ar-SA"/>
                </a:p>
              </p:txBody>
            </p:sp>
            <p:sp>
              <p:nvSpPr>
                <p:cNvPr id="168054" name="Line 118"/>
                <p:cNvSpPr>
                  <a:spLocks noChangeShapeType="1"/>
                </p:cNvSpPr>
                <p:nvPr/>
              </p:nvSpPr>
              <p:spPr bwMode="auto">
                <a:xfrm flipH="1">
                  <a:off x="2832" y="1968"/>
                  <a:ext cx="144" cy="96"/>
                </a:xfrm>
                <a:prstGeom prst="line">
                  <a:avLst/>
                </a:prstGeom>
                <a:noFill/>
                <a:ln w="9525">
                  <a:solidFill>
                    <a:srgbClr val="000000"/>
                  </a:solidFill>
                  <a:round/>
                  <a:headEnd/>
                  <a:tailEnd/>
                </a:ln>
                <a:effectLst/>
              </p:spPr>
              <p:txBody>
                <a:bodyPr wrap="none" anchor="ctr"/>
                <a:lstStyle/>
                <a:p>
                  <a:endParaRPr lang="ar-SA"/>
                </a:p>
              </p:txBody>
            </p:sp>
          </p:grpSp>
          <p:grpSp>
            <p:nvGrpSpPr>
              <p:cNvPr id="28" name="Group 119"/>
              <p:cNvGrpSpPr>
                <a:grpSpLocks/>
              </p:cNvGrpSpPr>
              <p:nvPr/>
            </p:nvGrpSpPr>
            <p:grpSpPr bwMode="auto">
              <a:xfrm>
                <a:off x="3168" y="2208"/>
                <a:ext cx="144" cy="96"/>
                <a:chOff x="2832" y="1968"/>
                <a:chExt cx="144" cy="96"/>
              </a:xfrm>
            </p:grpSpPr>
            <p:sp>
              <p:nvSpPr>
                <p:cNvPr id="168056" name="Line 120"/>
                <p:cNvSpPr>
                  <a:spLocks noChangeShapeType="1"/>
                </p:cNvSpPr>
                <p:nvPr/>
              </p:nvSpPr>
              <p:spPr bwMode="auto">
                <a:xfrm>
                  <a:off x="2832" y="1968"/>
                  <a:ext cx="144" cy="96"/>
                </a:xfrm>
                <a:prstGeom prst="line">
                  <a:avLst/>
                </a:prstGeom>
                <a:noFill/>
                <a:ln w="9525">
                  <a:solidFill>
                    <a:srgbClr val="000000"/>
                  </a:solidFill>
                  <a:round/>
                  <a:headEnd/>
                  <a:tailEnd/>
                </a:ln>
                <a:effectLst/>
              </p:spPr>
              <p:txBody>
                <a:bodyPr wrap="none" anchor="ctr"/>
                <a:lstStyle/>
                <a:p>
                  <a:endParaRPr lang="ar-SA"/>
                </a:p>
              </p:txBody>
            </p:sp>
            <p:sp>
              <p:nvSpPr>
                <p:cNvPr id="168057" name="Line 121"/>
                <p:cNvSpPr>
                  <a:spLocks noChangeShapeType="1"/>
                </p:cNvSpPr>
                <p:nvPr/>
              </p:nvSpPr>
              <p:spPr bwMode="auto">
                <a:xfrm flipH="1">
                  <a:off x="2832" y="1968"/>
                  <a:ext cx="144" cy="96"/>
                </a:xfrm>
                <a:prstGeom prst="line">
                  <a:avLst/>
                </a:prstGeom>
                <a:noFill/>
                <a:ln w="9525">
                  <a:solidFill>
                    <a:srgbClr val="000000"/>
                  </a:solidFill>
                  <a:round/>
                  <a:headEnd/>
                  <a:tailEnd/>
                </a:ln>
                <a:effectLst/>
              </p:spPr>
              <p:txBody>
                <a:bodyPr wrap="none" anchor="ctr"/>
                <a:lstStyle/>
                <a:p>
                  <a:endParaRPr lang="ar-SA"/>
                </a:p>
              </p:txBody>
            </p:sp>
          </p:grpSp>
          <p:grpSp>
            <p:nvGrpSpPr>
              <p:cNvPr id="29" name="Group 122"/>
              <p:cNvGrpSpPr>
                <a:grpSpLocks/>
              </p:cNvGrpSpPr>
              <p:nvPr/>
            </p:nvGrpSpPr>
            <p:grpSpPr bwMode="auto">
              <a:xfrm>
                <a:off x="3072" y="2304"/>
                <a:ext cx="144" cy="96"/>
                <a:chOff x="2832" y="1968"/>
                <a:chExt cx="144" cy="96"/>
              </a:xfrm>
            </p:grpSpPr>
            <p:sp>
              <p:nvSpPr>
                <p:cNvPr id="168059" name="Line 123"/>
                <p:cNvSpPr>
                  <a:spLocks noChangeShapeType="1"/>
                </p:cNvSpPr>
                <p:nvPr/>
              </p:nvSpPr>
              <p:spPr bwMode="auto">
                <a:xfrm>
                  <a:off x="2832" y="1968"/>
                  <a:ext cx="144" cy="96"/>
                </a:xfrm>
                <a:prstGeom prst="line">
                  <a:avLst/>
                </a:prstGeom>
                <a:noFill/>
                <a:ln w="9525">
                  <a:solidFill>
                    <a:srgbClr val="000000"/>
                  </a:solidFill>
                  <a:round/>
                  <a:headEnd/>
                  <a:tailEnd/>
                </a:ln>
                <a:effectLst/>
              </p:spPr>
              <p:txBody>
                <a:bodyPr wrap="none" anchor="ctr"/>
                <a:lstStyle/>
                <a:p>
                  <a:endParaRPr lang="ar-SA"/>
                </a:p>
              </p:txBody>
            </p:sp>
            <p:sp>
              <p:nvSpPr>
                <p:cNvPr id="168060" name="Line 124"/>
                <p:cNvSpPr>
                  <a:spLocks noChangeShapeType="1"/>
                </p:cNvSpPr>
                <p:nvPr/>
              </p:nvSpPr>
              <p:spPr bwMode="auto">
                <a:xfrm flipH="1">
                  <a:off x="2832" y="1968"/>
                  <a:ext cx="144" cy="96"/>
                </a:xfrm>
                <a:prstGeom prst="line">
                  <a:avLst/>
                </a:prstGeom>
                <a:noFill/>
                <a:ln w="9525">
                  <a:solidFill>
                    <a:srgbClr val="000000"/>
                  </a:solidFill>
                  <a:round/>
                  <a:headEnd/>
                  <a:tailEnd/>
                </a:ln>
                <a:effectLst/>
              </p:spPr>
              <p:txBody>
                <a:bodyPr wrap="none" anchor="ctr"/>
                <a:lstStyle/>
                <a:p>
                  <a:endParaRPr lang="ar-SA"/>
                </a:p>
              </p:txBody>
            </p:sp>
          </p:grpSp>
          <p:grpSp>
            <p:nvGrpSpPr>
              <p:cNvPr id="30" name="Group 125"/>
              <p:cNvGrpSpPr>
                <a:grpSpLocks/>
              </p:cNvGrpSpPr>
              <p:nvPr/>
            </p:nvGrpSpPr>
            <p:grpSpPr bwMode="auto">
              <a:xfrm>
                <a:off x="2928" y="2256"/>
                <a:ext cx="144" cy="96"/>
                <a:chOff x="2832" y="1968"/>
                <a:chExt cx="144" cy="96"/>
              </a:xfrm>
            </p:grpSpPr>
            <p:sp>
              <p:nvSpPr>
                <p:cNvPr id="168062" name="Line 126"/>
                <p:cNvSpPr>
                  <a:spLocks noChangeShapeType="1"/>
                </p:cNvSpPr>
                <p:nvPr/>
              </p:nvSpPr>
              <p:spPr bwMode="auto">
                <a:xfrm>
                  <a:off x="2832" y="1968"/>
                  <a:ext cx="144" cy="96"/>
                </a:xfrm>
                <a:prstGeom prst="line">
                  <a:avLst/>
                </a:prstGeom>
                <a:noFill/>
                <a:ln w="9525">
                  <a:solidFill>
                    <a:srgbClr val="000000"/>
                  </a:solidFill>
                  <a:round/>
                  <a:headEnd/>
                  <a:tailEnd/>
                </a:ln>
                <a:effectLst/>
              </p:spPr>
              <p:txBody>
                <a:bodyPr wrap="none" anchor="ctr"/>
                <a:lstStyle/>
                <a:p>
                  <a:endParaRPr lang="ar-SA"/>
                </a:p>
              </p:txBody>
            </p:sp>
            <p:sp>
              <p:nvSpPr>
                <p:cNvPr id="168063" name="Line 127"/>
                <p:cNvSpPr>
                  <a:spLocks noChangeShapeType="1"/>
                </p:cNvSpPr>
                <p:nvPr/>
              </p:nvSpPr>
              <p:spPr bwMode="auto">
                <a:xfrm flipH="1">
                  <a:off x="2832" y="1968"/>
                  <a:ext cx="144" cy="96"/>
                </a:xfrm>
                <a:prstGeom prst="line">
                  <a:avLst/>
                </a:prstGeom>
                <a:noFill/>
                <a:ln w="9525">
                  <a:solidFill>
                    <a:srgbClr val="000000"/>
                  </a:solidFill>
                  <a:round/>
                  <a:headEnd/>
                  <a:tailEnd/>
                </a:ln>
                <a:effectLst/>
              </p:spPr>
              <p:txBody>
                <a:bodyPr wrap="none" anchor="ctr"/>
                <a:lstStyle/>
                <a:p>
                  <a:endParaRPr lang="ar-SA"/>
                </a:p>
              </p:txBody>
            </p:sp>
          </p:grpSp>
        </p:grpSp>
      </p:grpSp>
      <p:sp>
        <p:nvSpPr>
          <p:cNvPr id="168065" name="Text Box 129"/>
          <p:cNvSpPr txBox="1">
            <a:spLocks noChangeArrowheads="1"/>
          </p:cNvSpPr>
          <p:nvPr/>
        </p:nvSpPr>
        <p:spPr bwMode="auto">
          <a:xfrm>
            <a:off x="2057400" y="1905000"/>
            <a:ext cx="4540250" cy="366713"/>
          </a:xfrm>
          <a:prstGeom prst="rect">
            <a:avLst/>
          </a:prstGeom>
          <a:noFill/>
          <a:ln w="9525">
            <a:noFill/>
            <a:miter lim="800000"/>
            <a:headEnd/>
            <a:tailEnd/>
          </a:ln>
          <a:effectLst/>
        </p:spPr>
        <p:txBody>
          <a:bodyPr wrap="none" anchor="ctr">
            <a:spAutoFit/>
          </a:bodyPr>
          <a:lstStyle/>
          <a:p>
            <a:pPr algn="ctr">
              <a:spcBef>
                <a:spcPct val="50000"/>
              </a:spcBef>
            </a:pPr>
            <a:r>
              <a:rPr lang="en-US" sz="1800" b="1">
                <a:solidFill>
                  <a:schemeClr val="accent2"/>
                </a:solidFill>
                <a:latin typeface="Arial" pitchFamily="34" charset="0"/>
              </a:rPr>
              <a:t>One Glomerulus compared with another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8065"/>
                                        </p:tgtEl>
                                        <p:attrNameLst>
                                          <p:attrName>style.visibility</p:attrName>
                                        </p:attrNameLst>
                                      </p:cBhvr>
                                      <p:to>
                                        <p:strVal val="visible"/>
                                      </p:to>
                                    </p:set>
                                    <p:anim calcmode="lin" valueType="num">
                                      <p:cBhvr additive="base">
                                        <p:cTn id="7" dur="500" fill="hold"/>
                                        <p:tgtEl>
                                          <p:spTgt spid="168065"/>
                                        </p:tgtEl>
                                        <p:attrNameLst>
                                          <p:attrName>ppt_x</p:attrName>
                                        </p:attrNameLst>
                                      </p:cBhvr>
                                      <p:tavLst>
                                        <p:tav tm="0">
                                          <p:val>
                                            <p:strVal val="0-#ppt_w/2"/>
                                          </p:val>
                                        </p:tav>
                                        <p:tav tm="100000">
                                          <p:val>
                                            <p:strVal val="#ppt_x"/>
                                          </p:val>
                                        </p:tav>
                                      </p:tavLst>
                                    </p:anim>
                                    <p:anim calcmode="lin" valueType="num">
                                      <p:cBhvr additive="base">
                                        <p:cTn id="8" dur="500" fill="hold"/>
                                        <p:tgtEl>
                                          <p:spTgt spid="16806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up)">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065"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1828800" y="381000"/>
            <a:ext cx="4908550" cy="779463"/>
          </a:xfrm>
          <a:prstGeom prst="rect">
            <a:avLst/>
          </a:prstGeom>
          <a:noFill/>
          <a:ln w="9525">
            <a:noFill/>
            <a:miter lim="800000"/>
            <a:headEnd/>
            <a:tailEnd/>
          </a:ln>
          <a:effectLst/>
        </p:spPr>
        <p:txBody>
          <a:bodyPr wrap="none" anchor="ctr">
            <a:spAutoFit/>
          </a:bodyPr>
          <a:lstStyle/>
          <a:p>
            <a:pPr algn="ctr">
              <a:spcBef>
                <a:spcPct val="50000"/>
              </a:spcBef>
            </a:pPr>
            <a:r>
              <a:rPr lang="en-US" sz="1800" b="1">
                <a:latin typeface="Arial" pitchFamily="34" charset="0"/>
              </a:rPr>
              <a:t>Pathological features of glomerulonephritis</a:t>
            </a:r>
          </a:p>
          <a:p>
            <a:pPr algn="ctr">
              <a:spcBef>
                <a:spcPct val="50000"/>
              </a:spcBef>
            </a:pPr>
            <a:r>
              <a:rPr lang="en-US" sz="1800" b="1">
                <a:latin typeface="Arial" pitchFamily="34" charset="0"/>
              </a:rPr>
              <a:t>Descriptive Terms</a:t>
            </a:r>
          </a:p>
        </p:txBody>
      </p:sp>
      <p:sp>
        <p:nvSpPr>
          <p:cNvPr id="11267" name="Text Box 3"/>
          <p:cNvSpPr txBox="1">
            <a:spLocks noChangeArrowheads="1"/>
          </p:cNvSpPr>
          <p:nvPr/>
        </p:nvSpPr>
        <p:spPr bwMode="auto">
          <a:xfrm>
            <a:off x="2895600" y="1295400"/>
            <a:ext cx="2660650" cy="366713"/>
          </a:xfrm>
          <a:prstGeom prst="rect">
            <a:avLst/>
          </a:prstGeom>
          <a:noFill/>
          <a:ln w="9525">
            <a:noFill/>
            <a:miter lim="800000"/>
            <a:headEnd/>
            <a:tailEnd/>
          </a:ln>
          <a:effectLst/>
        </p:spPr>
        <p:txBody>
          <a:bodyPr wrap="none" anchor="ctr">
            <a:spAutoFit/>
          </a:bodyPr>
          <a:lstStyle/>
          <a:p>
            <a:pPr algn="ctr">
              <a:spcBef>
                <a:spcPct val="50000"/>
              </a:spcBef>
            </a:pPr>
            <a:r>
              <a:rPr lang="en-US" sz="1800" b="1">
                <a:solidFill>
                  <a:schemeClr val="accent2"/>
                </a:solidFill>
                <a:latin typeface="Arial" pitchFamily="34" charset="0"/>
              </a:rPr>
              <a:t>Patterns of Damage - 2</a:t>
            </a:r>
          </a:p>
        </p:txBody>
      </p:sp>
      <p:grpSp>
        <p:nvGrpSpPr>
          <p:cNvPr id="2" name="Group 4"/>
          <p:cNvGrpSpPr>
            <a:grpSpLocks/>
          </p:cNvGrpSpPr>
          <p:nvPr/>
        </p:nvGrpSpPr>
        <p:grpSpPr bwMode="auto">
          <a:xfrm>
            <a:off x="0" y="2514600"/>
            <a:ext cx="8639175" cy="3082925"/>
            <a:chOff x="0" y="1584"/>
            <a:chExt cx="5442" cy="1942"/>
          </a:xfrm>
        </p:grpSpPr>
        <p:graphicFrame>
          <p:nvGraphicFramePr>
            <p:cNvPr id="11269" name="Object 5"/>
            <p:cNvGraphicFramePr>
              <a:graphicFrameLocks noChangeAspect="1"/>
            </p:cNvGraphicFramePr>
            <p:nvPr/>
          </p:nvGraphicFramePr>
          <p:xfrm>
            <a:off x="384" y="1584"/>
            <a:ext cx="1119" cy="944"/>
          </p:xfrm>
          <a:graphic>
            <a:graphicData uri="http://schemas.openxmlformats.org/presentationml/2006/ole">
              <p:oleObj spid="_x0000_s7170" name="Bitmap Image" r:id="rId4" imgW="2486372" imgH="2095793" progId="PBrush">
                <p:embed/>
              </p:oleObj>
            </a:graphicData>
          </a:graphic>
        </p:graphicFrame>
        <p:sp>
          <p:nvSpPr>
            <p:cNvPr id="11270" name="Text Box 6"/>
            <p:cNvSpPr txBox="1">
              <a:spLocks noChangeArrowheads="1"/>
            </p:cNvSpPr>
            <p:nvPr/>
          </p:nvSpPr>
          <p:spPr bwMode="auto">
            <a:xfrm>
              <a:off x="0" y="2928"/>
              <a:ext cx="1640" cy="491"/>
            </a:xfrm>
            <a:prstGeom prst="rect">
              <a:avLst/>
            </a:prstGeom>
            <a:noFill/>
            <a:ln w="9525">
              <a:noFill/>
              <a:miter lim="800000"/>
              <a:headEnd/>
              <a:tailEnd/>
            </a:ln>
            <a:effectLst/>
          </p:spPr>
          <p:txBody>
            <a:bodyPr wrap="none" anchor="ctr">
              <a:spAutoFit/>
            </a:bodyPr>
            <a:lstStyle/>
            <a:p>
              <a:pPr algn="ctr">
                <a:spcBef>
                  <a:spcPct val="50000"/>
                </a:spcBef>
              </a:pPr>
              <a:r>
                <a:rPr lang="en-US" sz="1800">
                  <a:latin typeface="Arial" pitchFamily="34" charset="0"/>
                </a:rPr>
                <a:t>Normal</a:t>
              </a:r>
            </a:p>
            <a:p>
              <a:pPr algn="ctr">
                <a:spcBef>
                  <a:spcPct val="50000"/>
                </a:spcBef>
              </a:pPr>
              <a:r>
                <a:rPr lang="en-US" sz="1800">
                  <a:latin typeface="Arial" pitchFamily="34" charset="0"/>
                </a:rPr>
                <a:t>= No glomerulonephritis</a:t>
              </a:r>
            </a:p>
          </p:txBody>
        </p:sp>
        <p:sp>
          <p:nvSpPr>
            <p:cNvPr id="11271" name="Text Box 7"/>
            <p:cNvSpPr txBox="1">
              <a:spLocks noChangeArrowheads="1"/>
            </p:cNvSpPr>
            <p:nvPr/>
          </p:nvSpPr>
          <p:spPr bwMode="auto">
            <a:xfrm>
              <a:off x="1958" y="2602"/>
              <a:ext cx="1460" cy="924"/>
            </a:xfrm>
            <a:prstGeom prst="rect">
              <a:avLst/>
            </a:prstGeom>
            <a:noFill/>
            <a:ln w="9525">
              <a:noFill/>
              <a:miter lim="800000"/>
              <a:headEnd/>
              <a:tailEnd/>
            </a:ln>
            <a:effectLst/>
          </p:spPr>
          <p:txBody>
            <a:bodyPr wrap="none" anchor="ctr">
              <a:spAutoFit/>
            </a:bodyPr>
            <a:lstStyle/>
            <a:p>
              <a:pPr algn="ctr">
                <a:spcBef>
                  <a:spcPct val="50000"/>
                </a:spcBef>
              </a:pPr>
              <a:r>
                <a:rPr lang="en-US" sz="1800">
                  <a:latin typeface="Arial" pitchFamily="34" charset="0"/>
                </a:rPr>
                <a:t>Damage to part</a:t>
              </a:r>
            </a:p>
            <a:p>
              <a:pPr algn="ctr">
                <a:spcBef>
                  <a:spcPct val="50000"/>
                </a:spcBef>
              </a:pPr>
              <a:r>
                <a:rPr lang="en-US" sz="1800">
                  <a:latin typeface="Arial" pitchFamily="34" charset="0"/>
                </a:rPr>
                <a:t>of glomerulus only</a:t>
              </a:r>
            </a:p>
            <a:p>
              <a:pPr algn="ctr">
                <a:spcBef>
                  <a:spcPct val="50000"/>
                </a:spcBef>
              </a:pPr>
              <a:r>
                <a:rPr lang="en-US" sz="1800">
                  <a:solidFill>
                    <a:schemeClr val="accent2"/>
                  </a:solidFill>
                  <a:latin typeface="Arial" pitchFamily="34" charset="0"/>
                </a:rPr>
                <a:t>= </a:t>
              </a:r>
              <a:r>
                <a:rPr lang="en-US" sz="1800" b="1">
                  <a:solidFill>
                    <a:schemeClr val="accent2"/>
                  </a:solidFill>
                  <a:latin typeface="Arial" pitchFamily="34" charset="0"/>
                </a:rPr>
                <a:t>segmental</a:t>
              </a:r>
              <a:br>
                <a:rPr lang="en-US" sz="1800" b="1">
                  <a:solidFill>
                    <a:schemeClr val="accent2"/>
                  </a:solidFill>
                  <a:latin typeface="Arial" pitchFamily="34" charset="0"/>
                </a:rPr>
              </a:br>
              <a:r>
                <a:rPr lang="en-US" sz="1800" b="1">
                  <a:solidFill>
                    <a:schemeClr val="accent2"/>
                  </a:solidFill>
                  <a:latin typeface="Arial" pitchFamily="34" charset="0"/>
                </a:rPr>
                <a:t> glomerulonephritis</a:t>
              </a:r>
              <a:endParaRPr lang="en-US" sz="1800">
                <a:latin typeface="Arial" pitchFamily="34" charset="0"/>
              </a:endParaRPr>
            </a:p>
          </p:txBody>
        </p:sp>
        <p:grpSp>
          <p:nvGrpSpPr>
            <p:cNvPr id="3" name="Group 8"/>
            <p:cNvGrpSpPr>
              <a:grpSpLocks/>
            </p:cNvGrpSpPr>
            <p:nvPr/>
          </p:nvGrpSpPr>
          <p:grpSpPr bwMode="auto">
            <a:xfrm>
              <a:off x="4272" y="1584"/>
              <a:ext cx="1119" cy="944"/>
              <a:chOff x="3648" y="1680"/>
              <a:chExt cx="1119" cy="944"/>
            </a:xfrm>
          </p:grpSpPr>
          <p:grpSp>
            <p:nvGrpSpPr>
              <p:cNvPr id="4" name="Group 9"/>
              <p:cNvGrpSpPr>
                <a:grpSpLocks/>
              </p:cNvGrpSpPr>
              <p:nvPr/>
            </p:nvGrpSpPr>
            <p:grpSpPr bwMode="auto">
              <a:xfrm>
                <a:off x="3648" y="1680"/>
                <a:ext cx="1119" cy="944"/>
                <a:chOff x="3648" y="576"/>
                <a:chExt cx="1119" cy="944"/>
              </a:xfrm>
            </p:grpSpPr>
            <p:graphicFrame>
              <p:nvGraphicFramePr>
                <p:cNvPr id="11274" name="Object 10"/>
                <p:cNvGraphicFramePr>
                  <a:graphicFrameLocks noChangeAspect="1"/>
                </p:cNvGraphicFramePr>
                <p:nvPr/>
              </p:nvGraphicFramePr>
              <p:xfrm>
                <a:off x="3648" y="576"/>
                <a:ext cx="1119" cy="944"/>
              </p:xfrm>
              <a:graphic>
                <a:graphicData uri="http://schemas.openxmlformats.org/presentationml/2006/ole">
                  <p:oleObj spid="_x0000_s7172" name="Bitmap Image" r:id="rId5" imgW="2486372" imgH="2095793" progId="PBrush">
                    <p:embed/>
                  </p:oleObj>
                </a:graphicData>
              </a:graphic>
            </p:graphicFrame>
            <p:sp>
              <p:nvSpPr>
                <p:cNvPr id="11275" name="Freeform 11"/>
                <p:cNvSpPr>
                  <a:spLocks/>
                </p:cNvSpPr>
                <p:nvPr/>
              </p:nvSpPr>
              <p:spPr bwMode="auto">
                <a:xfrm>
                  <a:off x="3721" y="629"/>
                  <a:ext cx="422" cy="517"/>
                </a:xfrm>
                <a:custGeom>
                  <a:avLst/>
                  <a:gdLst/>
                  <a:ahLst/>
                  <a:cxnLst>
                    <a:cxn ang="0">
                      <a:pos x="221" y="22"/>
                    </a:cxn>
                    <a:cxn ang="0">
                      <a:pos x="341" y="31"/>
                    </a:cxn>
                    <a:cxn ang="0">
                      <a:pos x="206" y="64"/>
                    </a:cxn>
                    <a:cxn ang="0">
                      <a:pos x="158" y="76"/>
                    </a:cxn>
                    <a:cxn ang="0">
                      <a:pos x="212" y="76"/>
                    </a:cxn>
                    <a:cxn ang="0">
                      <a:pos x="299" y="88"/>
                    </a:cxn>
                    <a:cxn ang="0">
                      <a:pos x="131" y="103"/>
                    </a:cxn>
                    <a:cxn ang="0">
                      <a:pos x="191" y="133"/>
                    </a:cxn>
                    <a:cxn ang="0">
                      <a:pos x="248" y="193"/>
                    </a:cxn>
                    <a:cxn ang="0">
                      <a:pos x="134" y="115"/>
                    </a:cxn>
                    <a:cxn ang="0">
                      <a:pos x="179" y="220"/>
                    </a:cxn>
                    <a:cxn ang="0">
                      <a:pos x="209" y="265"/>
                    </a:cxn>
                    <a:cxn ang="0">
                      <a:pos x="155" y="232"/>
                    </a:cxn>
                    <a:cxn ang="0">
                      <a:pos x="71" y="175"/>
                    </a:cxn>
                    <a:cxn ang="0">
                      <a:pos x="158" y="259"/>
                    </a:cxn>
                    <a:cxn ang="0">
                      <a:pos x="146" y="280"/>
                    </a:cxn>
                    <a:cxn ang="0">
                      <a:pos x="104" y="271"/>
                    </a:cxn>
                    <a:cxn ang="0">
                      <a:pos x="173" y="304"/>
                    </a:cxn>
                    <a:cxn ang="0">
                      <a:pos x="104" y="334"/>
                    </a:cxn>
                    <a:cxn ang="0">
                      <a:pos x="188" y="370"/>
                    </a:cxn>
                    <a:cxn ang="0">
                      <a:pos x="185" y="379"/>
                    </a:cxn>
                    <a:cxn ang="0">
                      <a:pos x="92" y="439"/>
                    </a:cxn>
                    <a:cxn ang="0">
                      <a:pos x="113" y="454"/>
                    </a:cxn>
                    <a:cxn ang="0">
                      <a:pos x="215" y="433"/>
                    </a:cxn>
                    <a:cxn ang="0">
                      <a:pos x="188" y="370"/>
                    </a:cxn>
                    <a:cxn ang="0">
                      <a:pos x="245" y="331"/>
                    </a:cxn>
                    <a:cxn ang="0">
                      <a:pos x="74" y="352"/>
                    </a:cxn>
                    <a:cxn ang="0">
                      <a:pos x="53" y="313"/>
                    </a:cxn>
                    <a:cxn ang="0">
                      <a:pos x="230" y="265"/>
                    </a:cxn>
                    <a:cxn ang="0">
                      <a:pos x="59" y="274"/>
                    </a:cxn>
                    <a:cxn ang="0">
                      <a:pos x="56" y="265"/>
                    </a:cxn>
                    <a:cxn ang="0">
                      <a:pos x="134" y="202"/>
                    </a:cxn>
                    <a:cxn ang="0">
                      <a:pos x="212" y="136"/>
                    </a:cxn>
                    <a:cxn ang="0">
                      <a:pos x="200" y="136"/>
                    </a:cxn>
                    <a:cxn ang="0">
                      <a:pos x="422" y="46"/>
                    </a:cxn>
                    <a:cxn ang="0">
                      <a:pos x="233" y="40"/>
                    </a:cxn>
                    <a:cxn ang="0">
                      <a:pos x="110" y="106"/>
                    </a:cxn>
                    <a:cxn ang="0">
                      <a:pos x="107" y="142"/>
                    </a:cxn>
                    <a:cxn ang="0">
                      <a:pos x="59" y="217"/>
                    </a:cxn>
                    <a:cxn ang="0">
                      <a:pos x="29" y="241"/>
                    </a:cxn>
                    <a:cxn ang="0">
                      <a:pos x="212" y="187"/>
                    </a:cxn>
                    <a:cxn ang="0">
                      <a:pos x="278" y="196"/>
                    </a:cxn>
                    <a:cxn ang="0">
                      <a:pos x="242" y="241"/>
                    </a:cxn>
                    <a:cxn ang="0">
                      <a:pos x="80" y="280"/>
                    </a:cxn>
                    <a:cxn ang="0">
                      <a:pos x="44" y="346"/>
                    </a:cxn>
                    <a:cxn ang="0">
                      <a:pos x="212" y="403"/>
                    </a:cxn>
                    <a:cxn ang="0">
                      <a:pos x="155" y="421"/>
                    </a:cxn>
                    <a:cxn ang="0">
                      <a:pos x="131" y="514"/>
                    </a:cxn>
                    <a:cxn ang="0">
                      <a:pos x="188" y="493"/>
                    </a:cxn>
                    <a:cxn ang="0">
                      <a:pos x="158" y="448"/>
                    </a:cxn>
                    <a:cxn ang="0">
                      <a:pos x="83" y="364"/>
                    </a:cxn>
                    <a:cxn ang="0">
                      <a:pos x="164" y="205"/>
                    </a:cxn>
                    <a:cxn ang="0">
                      <a:pos x="365" y="130"/>
                    </a:cxn>
                    <a:cxn ang="0">
                      <a:pos x="347" y="34"/>
                    </a:cxn>
                    <a:cxn ang="0">
                      <a:pos x="383" y="19"/>
                    </a:cxn>
                  </a:cxnLst>
                  <a:rect l="0" t="0" r="r" b="b"/>
                  <a:pathLst>
                    <a:path w="422" h="517">
                      <a:moveTo>
                        <a:pt x="344" y="7"/>
                      </a:moveTo>
                      <a:cubicBezTo>
                        <a:pt x="307" y="0"/>
                        <a:pt x="259" y="18"/>
                        <a:pt x="221" y="22"/>
                      </a:cubicBezTo>
                      <a:cubicBezTo>
                        <a:pt x="280" y="37"/>
                        <a:pt x="204" y="19"/>
                        <a:pt x="371" y="28"/>
                      </a:cubicBezTo>
                      <a:cubicBezTo>
                        <a:pt x="381" y="29"/>
                        <a:pt x="351" y="29"/>
                        <a:pt x="341" y="31"/>
                      </a:cubicBezTo>
                      <a:cubicBezTo>
                        <a:pt x="326" y="33"/>
                        <a:pt x="311" y="36"/>
                        <a:pt x="296" y="40"/>
                      </a:cubicBezTo>
                      <a:cubicBezTo>
                        <a:pt x="266" y="47"/>
                        <a:pt x="235" y="54"/>
                        <a:pt x="206" y="64"/>
                      </a:cubicBezTo>
                      <a:cubicBezTo>
                        <a:pt x="203" y="65"/>
                        <a:pt x="200" y="66"/>
                        <a:pt x="197" y="67"/>
                      </a:cubicBezTo>
                      <a:cubicBezTo>
                        <a:pt x="154" y="80"/>
                        <a:pt x="197" y="67"/>
                        <a:pt x="158" y="76"/>
                      </a:cubicBezTo>
                      <a:cubicBezTo>
                        <a:pt x="155" y="77"/>
                        <a:pt x="146" y="79"/>
                        <a:pt x="149" y="79"/>
                      </a:cubicBezTo>
                      <a:cubicBezTo>
                        <a:pt x="170" y="79"/>
                        <a:pt x="191" y="77"/>
                        <a:pt x="212" y="76"/>
                      </a:cubicBezTo>
                      <a:cubicBezTo>
                        <a:pt x="247" y="68"/>
                        <a:pt x="266" y="65"/>
                        <a:pt x="302" y="70"/>
                      </a:cubicBezTo>
                      <a:cubicBezTo>
                        <a:pt x="317" y="80"/>
                        <a:pt x="319" y="84"/>
                        <a:pt x="299" y="88"/>
                      </a:cubicBezTo>
                      <a:cubicBezTo>
                        <a:pt x="240" y="85"/>
                        <a:pt x="247" y="83"/>
                        <a:pt x="182" y="88"/>
                      </a:cubicBezTo>
                      <a:cubicBezTo>
                        <a:pt x="164" y="89"/>
                        <a:pt x="149" y="99"/>
                        <a:pt x="131" y="103"/>
                      </a:cubicBezTo>
                      <a:cubicBezTo>
                        <a:pt x="139" y="108"/>
                        <a:pt x="147" y="114"/>
                        <a:pt x="155" y="118"/>
                      </a:cubicBezTo>
                      <a:cubicBezTo>
                        <a:pt x="167" y="124"/>
                        <a:pt x="180" y="126"/>
                        <a:pt x="191" y="133"/>
                      </a:cubicBezTo>
                      <a:cubicBezTo>
                        <a:pt x="228" y="154"/>
                        <a:pt x="266" y="199"/>
                        <a:pt x="296" y="229"/>
                      </a:cubicBezTo>
                      <a:cubicBezTo>
                        <a:pt x="310" y="243"/>
                        <a:pt x="263" y="206"/>
                        <a:pt x="248" y="193"/>
                      </a:cubicBezTo>
                      <a:cubicBezTo>
                        <a:pt x="203" y="156"/>
                        <a:pt x="228" y="172"/>
                        <a:pt x="173" y="148"/>
                      </a:cubicBezTo>
                      <a:cubicBezTo>
                        <a:pt x="159" y="142"/>
                        <a:pt x="147" y="124"/>
                        <a:pt x="134" y="115"/>
                      </a:cubicBezTo>
                      <a:cubicBezTo>
                        <a:pt x="138" y="153"/>
                        <a:pt x="141" y="173"/>
                        <a:pt x="161" y="202"/>
                      </a:cubicBezTo>
                      <a:cubicBezTo>
                        <a:pt x="166" y="209"/>
                        <a:pt x="173" y="214"/>
                        <a:pt x="179" y="220"/>
                      </a:cubicBezTo>
                      <a:cubicBezTo>
                        <a:pt x="186" y="228"/>
                        <a:pt x="191" y="236"/>
                        <a:pt x="197" y="244"/>
                      </a:cubicBezTo>
                      <a:cubicBezTo>
                        <a:pt x="198" y="245"/>
                        <a:pt x="211" y="264"/>
                        <a:pt x="209" y="265"/>
                      </a:cubicBezTo>
                      <a:cubicBezTo>
                        <a:pt x="205" y="268"/>
                        <a:pt x="199" y="262"/>
                        <a:pt x="194" y="259"/>
                      </a:cubicBezTo>
                      <a:cubicBezTo>
                        <a:pt x="181" y="251"/>
                        <a:pt x="169" y="240"/>
                        <a:pt x="155" y="232"/>
                      </a:cubicBezTo>
                      <a:cubicBezTo>
                        <a:pt x="116" y="210"/>
                        <a:pt x="93" y="200"/>
                        <a:pt x="62" y="169"/>
                      </a:cubicBezTo>
                      <a:cubicBezTo>
                        <a:pt x="59" y="166"/>
                        <a:pt x="68" y="173"/>
                        <a:pt x="71" y="175"/>
                      </a:cubicBezTo>
                      <a:cubicBezTo>
                        <a:pt x="90" y="186"/>
                        <a:pt x="91" y="187"/>
                        <a:pt x="110" y="196"/>
                      </a:cubicBezTo>
                      <a:cubicBezTo>
                        <a:pt x="128" y="216"/>
                        <a:pt x="139" y="240"/>
                        <a:pt x="158" y="259"/>
                      </a:cubicBezTo>
                      <a:cubicBezTo>
                        <a:pt x="160" y="266"/>
                        <a:pt x="168" y="288"/>
                        <a:pt x="164" y="292"/>
                      </a:cubicBezTo>
                      <a:cubicBezTo>
                        <a:pt x="158" y="297"/>
                        <a:pt x="152" y="284"/>
                        <a:pt x="146" y="280"/>
                      </a:cubicBezTo>
                      <a:cubicBezTo>
                        <a:pt x="122" y="266"/>
                        <a:pt x="112" y="264"/>
                        <a:pt x="89" y="256"/>
                      </a:cubicBezTo>
                      <a:cubicBezTo>
                        <a:pt x="28" y="262"/>
                        <a:pt x="82" y="264"/>
                        <a:pt x="104" y="271"/>
                      </a:cubicBezTo>
                      <a:cubicBezTo>
                        <a:pt x="172" y="314"/>
                        <a:pt x="78" y="259"/>
                        <a:pt x="161" y="292"/>
                      </a:cubicBezTo>
                      <a:cubicBezTo>
                        <a:pt x="166" y="294"/>
                        <a:pt x="168" y="301"/>
                        <a:pt x="173" y="304"/>
                      </a:cubicBezTo>
                      <a:cubicBezTo>
                        <a:pt x="182" y="309"/>
                        <a:pt x="193" y="309"/>
                        <a:pt x="203" y="313"/>
                      </a:cubicBezTo>
                      <a:cubicBezTo>
                        <a:pt x="175" y="335"/>
                        <a:pt x="139" y="332"/>
                        <a:pt x="104" y="334"/>
                      </a:cubicBezTo>
                      <a:cubicBezTo>
                        <a:pt x="86" y="348"/>
                        <a:pt x="68" y="346"/>
                        <a:pt x="50" y="358"/>
                      </a:cubicBezTo>
                      <a:cubicBezTo>
                        <a:pt x="39" y="403"/>
                        <a:pt x="142" y="372"/>
                        <a:pt x="188" y="370"/>
                      </a:cubicBezTo>
                      <a:cubicBezTo>
                        <a:pt x="192" y="371"/>
                        <a:pt x="201" y="369"/>
                        <a:pt x="200" y="373"/>
                      </a:cubicBezTo>
                      <a:cubicBezTo>
                        <a:pt x="198" y="378"/>
                        <a:pt x="190" y="377"/>
                        <a:pt x="185" y="379"/>
                      </a:cubicBezTo>
                      <a:cubicBezTo>
                        <a:pt x="164" y="386"/>
                        <a:pt x="148" y="388"/>
                        <a:pt x="128" y="400"/>
                      </a:cubicBezTo>
                      <a:cubicBezTo>
                        <a:pt x="119" y="413"/>
                        <a:pt x="104" y="428"/>
                        <a:pt x="92" y="439"/>
                      </a:cubicBezTo>
                      <a:cubicBezTo>
                        <a:pt x="91" y="440"/>
                        <a:pt x="66" y="455"/>
                        <a:pt x="71" y="457"/>
                      </a:cubicBezTo>
                      <a:cubicBezTo>
                        <a:pt x="84" y="461"/>
                        <a:pt x="99" y="455"/>
                        <a:pt x="113" y="454"/>
                      </a:cubicBezTo>
                      <a:cubicBezTo>
                        <a:pt x="125" y="453"/>
                        <a:pt x="137" y="452"/>
                        <a:pt x="149" y="451"/>
                      </a:cubicBezTo>
                      <a:cubicBezTo>
                        <a:pt x="168" y="447"/>
                        <a:pt x="198" y="445"/>
                        <a:pt x="215" y="433"/>
                      </a:cubicBezTo>
                      <a:cubicBezTo>
                        <a:pt x="173" y="427"/>
                        <a:pt x="131" y="422"/>
                        <a:pt x="89" y="418"/>
                      </a:cubicBezTo>
                      <a:cubicBezTo>
                        <a:pt x="121" y="399"/>
                        <a:pt x="157" y="392"/>
                        <a:pt x="188" y="370"/>
                      </a:cubicBezTo>
                      <a:cubicBezTo>
                        <a:pt x="196" y="355"/>
                        <a:pt x="208" y="344"/>
                        <a:pt x="224" y="337"/>
                      </a:cubicBezTo>
                      <a:cubicBezTo>
                        <a:pt x="231" y="334"/>
                        <a:pt x="252" y="332"/>
                        <a:pt x="245" y="331"/>
                      </a:cubicBezTo>
                      <a:cubicBezTo>
                        <a:pt x="240" y="331"/>
                        <a:pt x="138" y="336"/>
                        <a:pt x="128" y="337"/>
                      </a:cubicBezTo>
                      <a:cubicBezTo>
                        <a:pt x="110" y="343"/>
                        <a:pt x="93" y="349"/>
                        <a:pt x="74" y="352"/>
                      </a:cubicBezTo>
                      <a:cubicBezTo>
                        <a:pt x="61" y="351"/>
                        <a:pt x="47" y="353"/>
                        <a:pt x="35" y="349"/>
                      </a:cubicBezTo>
                      <a:cubicBezTo>
                        <a:pt x="18" y="343"/>
                        <a:pt x="46" y="316"/>
                        <a:pt x="53" y="313"/>
                      </a:cubicBezTo>
                      <a:cubicBezTo>
                        <a:pt x="88" y="298"/>
                        <a:pt x="123" y="287"/>
                        <a:pt x="161" y="280"/>
                      </a:cubicBezTo>
                      <a:cubicBezTo>
                        <a:pt x="181" y="267"/>
                        <a:pt x="207" y="268"/>
                        <a:pt x="230" y="265"/>
                      </a:cubicBezTo>
                      <a:cubicBezTo>
                        <a:pt x="258" y="237"/>
                        <a:pt x="168" y="258"/>
                        <a:pt x="161" y="259"/>
                      </a:cubicBezTo>
                      <a:cubicBezTo>
                        <a:pt x="127" y="263"/>
                        <a:pt x="93" y="269"/>
                        <a:pt x="59" y="274"/>
                      </a:cubicBezTo>
                      <a:cubicBezTo>
                        <a:pt x="54" y="273"/>
                        <a:pt x="46" y="276"/>
                        <a:pt x="44" y="271"/>
                      </a:cubicBezTo>
                      <a:cubicBezTo>
                        <a:pt x="43" y="267"/>
                        <a:pt x="53" y="268"/>
                        <a:pt x="56" y="265"/>
                      </a:cubicBezTo>
                      <a:cubicBezTo>
                        <a:pt x="59" y="262"/>
                        <a:pt x="58" y="256"/>
                        <a:pt x="62" y="253"/>
                      </a:cubicBezTo>
                      <a:cubicBezTo>
                        <a:pt x="85" y="235"/>
                        <a:pt x="110" y="218"/>
                        <a:pt x="134" y="202"/>
                      </a:cubicBezTo>
                      <a:cubicBezTo>
                        <a:pt x="205" y="154"/>
                        <a:pt x="298" y="138"/>
                        <a:pt x="380" y="115"/>
                      </a:cubicBezTo>
                      <a:cubicBezTo>
                        <a:pt x="323" y="104"/>
                        <a:pt x="267" y="122"/>
                        <a:pt x="212" y="136"/>
                      </a:cubicBezTo>
                      <a:cubicBezTo>
                        <a:pt x="192" y="151"/>
                        <a:pt x="191" y="152"/>
                        <a:pt x="191" y="148"/>
                      </a:cubicBezTo>
                      <a:cubicBezTo>
                        <a:pt x="191" y="143"/>
                        <a:pt x="195" y="138"/>
                        <a:pt x="200" y="136"/>
                      </a:cubicBezTo>
                      <a:cubicBezTo>
                        <a:pt x="241" y="117"/>
                        <a:pt x="284" y="102"/>
                        <a:pt x="326" y="85"/>
                      </a:cubicBezTo>
                      <a:cubicBezTo>
                        <a:pt x="358" y="72"/>
                        <a:pt x="389" y="57"/>
                        <a:pt x="422" y="46"/>
                      </a:cubicBezTo>
                      <a:cubicBezTo>
                        <a:pt x="371" y="42"/>
                        <a:pt x="387" y="45"/>
                        <a:pt x="377" y="4"/>
                      </a:cubicBezTo>
                      <a:cubicBezTo>
                        <a:pt x="328" y="12"/>
                        <a:pt x="282" y="30"/>
                        <a:pt x="233" y="40"/>
                      </a:cubicBezTo>
                      <a:cubicBezTo>
                        <a:pt x="209" y="52"/>
                        <a:pt x="189" y="65"/>
                        <a:pt x="167" y="79"/>
                      </a:cubicBezTo>
                      <a:cubicBezTo>
                        <a:pt x="149" y="90"/>
                        <a:pt x="127" y="94"/>
                        <a:pt x="110" y="106"/>
                      </a:cubicBezTo>
                      <a:cubicBezTo>
                        <a:pt x="100" y="113"/>
                        <a:pt x="96" y="120"/>
                        <a:pt x="83" y="124"/>
                      </a:cubicBezTo>
                      <a:cubicBezTo>
                        <a:pt x="58" y="142"/>
                        <a:pt x="89" y="136"/>
                        <a:pt x="107" y="142"/>
                      </a:cubicBezTo>
                      <a:cubicBezTo>
                        <a:pt x="92" y="173"/>
                        <a:pt x="43" y="169"/>
                        <a:pt x="23" y="199"/>
                      </a:cubicBezTo>
                      <a:cubicBezTo>
                        <a:pt x="37" y="206"/>
                        <a:pt x="54" y="201"/>
                        <a:pt x="59" y="217"/>
                      </a:cubicBezTo>
                      <a:cubicBezTo>
                        <a:pt x="49" y="222"/>
                        <a:pt x="43" y="224"/>
                        <a:pt x="35" y="232"/>
                      </a:cubicBezTo>
                      <a:cubicBezTo>
                        <a:pt x="32" y="235"/>
                        <a:pt x="25" y="241"/>
                        <a:pt x="29" y="241"/>
                      </a:cubicBezTo>
                      <a:cubicBezTo>
                        <a:pt x="50" y="241"/>
                        <a:pt x="71" y="232"/>
                        <a:pt x="92" y="229"/>
                      </a:cubicBezTo>
                      <a:cubicBezTo>
                        <a:pt x="131" y="214"/>
                        <a:pt x="181" y="218"/>
                        <a:pt x="212" y="187"/>
                      </a:cubicBezTo>
                      <a:cubicBezTo>
                        <a:pt x="218" y="163"/>
                        <a:pt x="242" y="173"/>
                        <a:pt x="263" y="175"/>
                      </a:cubicBezTo>
                      <a:cubicBezTo>
                        <a:pt x="269" y="200"/>
                        <a:pt x="260" y="175"/>
                        <a:pt x="278" y="196"/>
                      </a:cubicBezTo>
                      <a:cubicBezTo>
                        <a:pt x="293" y="214"/>
                        <a:pt x="297" y="228"/>
                        <a:pt x="323" y="235"/>
                      </a:cubicBezTo>
                      <a:cubicBezTo>
                        <a:pt x="293" y="247"/>
                        <a:pt x="277" y="243"/>
                        <a:pt x="242" y="241"/>
                      </a:cubicBezTo>
                      <a:cubicBezTo>
                        <a:pt x="219" y="233"/>
                        <a:pt x="201" y="243"/>
                        <a:pt x="182" y="253"/>
                      </a:cubicBezTo>
                      <a:cubicBezTo>
                        <a:pt x="148" y="270"/>
                        <a:pt x="117" y="277"/>
                        <a:pt x="80" y="280"/>
                      </a:cubicBezTo>
                      <a:cubicBezTo>
                        <a:pt x="66" y="294"/>
                        <a:pt x="36" y="299"/>
                        <a:pt x="17" y="307"/>
                      </a:cubicBezTo>
                      <a:cubicBezTo>
                        <a:pt x="0" y="332"/>
                        <a:pt x="23" y="342"/>
                        <a:pt x="44" y="346"/>
                      </a:cubicBezTo>
                      <a:cubicBezTo>
                        <a:pt x="92" y="367"/>
                        <a:pt x="145" y="388"/>
                        <a:pt x="197" y="397"/>
                      </a:cubicBezTo>
                      <a:cubicBezTo>
                        <a:pt x="202" y="399"/>
                        <a:pt x="212" y="398"/>
                        <a:pt x="212" y="403"/>
                      </a:cubicBezTo>
                      <a:cubicBezTo>
                        <a:pt x="212" y="408"/>
                        <a:pt x="202" y="405"/>
                        <a:pt x="197" y="406"/>
                      </a:cubicBezTo>
                      <a:cubicBezTo>
                        <a:pt x="182" y="410"/>
                        <a:pt x="170" y="416"/>
                        <a:pt x="155" y="421"/>
                      </a:cubicBezTo>
                      <a:cubicBezTo>
                        <a:pt x="139" y="443"/>
                        <a:pt x="136" y="453"/>
                        <a:pt x="128" y="478"/>
                      </a:cubicBezTo>
                      <a:cubicBezTo>
                        <a:pt x="129" y="490"/>
                        <a:pt x="127" y="503"/>
                        <a:pt x="131" y="514"/>
                      </a:cubicBezTo>
                      <a:cubicBezTo>
                        <a:pt x="132" y="517"/>
                        <a:pt x="140" y="510"/>
                        <a:pt x="152" y="505"/>
                      </a:cubicBezTo>
                      <a:cubicBezTo>
                        <a:pt x="164" y="500"/>
                        <a:pt x="176" y="497"/>
                        <a:pt x="188" y="493"/>
                      </a:cubicBezTo>
                      <a:cubicBezTo>
                        <a:pt x="197" y="490"/>
                        <a:pt x="215" y="484"/>
                        <a:pt x="215" y="484"/>
                      </a:cubicBezTo>
                      <a:cubicBezTo>
                        <a:pt x="202" y="465"/>
                        <a:pt x="176" y="461"/>
                        <a:pt x="158" y="448"/>
                      </a:cubicBezTo>
                      <a:cubicBezTo>
                        <a:pt x="135" y="432"/>
                        <a:pt x="109" y="417"/>
                        <a:pt x="89" y="397"/>
                      </a:cubicBezTo>
                      <a:cubicBezTo>
                        <a:pt x="29" y="402"/>
                        <a:pt x="57" y="390"/>
                        <a:pt x="83" y="364"/>
                      </a:cubicBezTo>
                      <a:cubicBezTo>
                        <a:pt x="100" y="325"/>
                        <a:pt x="123" y="294"/>
                        <a:pt x="140" y="253"/>
                      </a:cubicBezTo>
                      <a:cubicBezTo>
                        <a:pt x="146" y="239"/>
                        <a:pt x="154" y="217"/>
                        <a:pt x="164" y="205"/>
                      </a:cubicBezTo>
                      <a:cubicBezTo>
                        <a:pt x="194" y="170"/>
                        <a:pt x="252" y="164"/>
                        <a:pt x="293" y="154"/>
                      </a:cubicBezTo>
                      <a:cubicBezTo>
                        <a:pt x="312" y="128"/>
                        <a:pt x="333" y="132"/>
                        <a:pt x="365" y="130"/>
                      </a:cubicBezTo>
                      <a:cubicBezTo>
                        <a:pt x="361" y="113"/>
                        <a:pt x="345" y="83"/>
                        <a:pt x="332" y="70"/>
                      </a:cubicBezTo>
                      <a:cubicBezTo>
                        <a:pt x="325" y="50"/>
                        <a:pt x="325" y="38"/>
                        <a:pt x="347" y="34"/>
                      </a:cubicBezTo>
                      <a:cubicBezTo>
                        <a:pt x="361" y="27"/>
                        <a:pt x="359" y="28"/>
                        <a:pt x="374" y="22"/>
                      </a:cubicBezTo>
                      <a:cubicBezTo>
                        <a:pt x="377" y="21"/>
                        <a:pt x="383" y="19"/>
                        <a:pt x="383" y="19"/>
                      </a:cubicBezTo>
                    </a:path>
                  </a:pathLst>
                </a:custGeom>
                <a:noFill/>
                <a:ln w="3175" cap="flat" cmpd="sng">
                  <a:solidFill>
                    <a:srgbClr val="000000"/>
                  </a:solidFill>
                  <a:prstDash val="solid"/>
                  <a:round/>
                  <a:headEnd/>
                  <a:tailEnd/>
                </a:ln>
                <a:effectLst/>
              </p:spPr>
              <p:txBody>
                <a:bodyPr wrap="none" anchor="ctr"/>
                <a:lstStyle/>
                <a:p>
                  <a:endParaRPr lang="ar-SA"/>
                </a:p>
              </p:txBody>
            </p:sp>
          </p:grpSp>
          <p:sp>
            <p:nvSpPr>
              <p:cNvPr id="11276" name="Freeform 12"/>
              <p:cNvSpPr>
                <a:spLocks/>
              </p:cNvSpPr>
              <p:nvPr/>
            </p:nvSpPr>
            <p:spPr bwMode="auto">
              <a:xfrm>
                <a:off x="3853" y="1719"/>
                <a:ext cx="584" cy="615"/>
              </a:xfrm>
              <a:custGeom>
                <a:avLst/>
                <a:gdLst/>
                <a:ahLst/>
                <a:cxnLst>
                  <a:cxn ang="0">
                    <a:pos x="203" y="156"/>
                  </a:cxn>
                  <a:cxn ang="0">
                    <a:pos x="296" y="171"/>
                  </a:cxn>
                  <a:cxn ang="0">
                    <a:pos x="170" y="246"/>
                  </a:cxn>
                  <a:cxn ang="0">
                    <a:pos x="149" y="261"/>
                  </a:cxn>
                  <a:cxn ang="0">
                    <a:pos x="296" y="240"/>
                  </a:cxn>
                  <a:cxn ang="0">
                    <a:pos x="158" y="288"/>
                  </a:cxn>
                  <a:cxn ang="0">
                    <a:pos x="185" y="321"/>
                  </a:cxn>
                  <a:cxn ang="0">
                    <a:pos x="179" y="336"/>
                  </a:cxn>
                  <a:cxn ang="0">
                    <a:pos x="107" y="372"/>
                  </a:cxn>
                  <a:cxn ang="0">
                    <a:pos x="95" y="432"/>
                  </a:cxn>
                  <a:cxn ang="0">
                    <a:pos x="101" y="468"/>
                  </a:cxn>
                  <a:cxn ang="0">
                    <a:pos x="179" y="495"/>
                  </a:cxn>
                  <a:cxn ang="0">
                    <a:pos x="41" y="537"/>
                  </a:cxn>
                  <a:cxn ang="0">
                    <a:pos x="152" y="537"/>
                  </a:cxn>
                  <a:cxn ang="0">
                    <a:pos x="224" y="561"/>
                  </a:cxn>
                  <a:cxn ang="0">
                    <a:pos x="278" y="576"/>
                  </a:cxn>
                  <a:cxn ang="0">
                    <a:pos x="245" y="492"/>
                  </a:cxn>
                  <a:cxn ang="0">
                    <a:pos x="257" y="486"/>
                  </a:cxn>
                  <a:cxn ang="0">
                    <a:pos x="359" y="558"/>
                  </a:cxn>
                  <a:cxn ang="0">
                    <a:pos x="266" y="504"/>
                  </a:cxn>
                  <a:cxn ang="0">
                    <a:pos x="410" y="411"/>
                  </a:cxn>
                  <a:cxn ang="0">
                    <a:pos x="83" y="345"/>
                  </a:cxn>
                  <a:cxn ang="0">
                    <a:pos x="314" y="291"/>
                  </a:cxn>
                  <a:cxn ang="0">
                    <a:pos x="251" y="237"/>
                  </a:cxn>
                  <a:cxn ang="0">
                    <a:pos x="227" y="222"/>
                  </a:cxn>
                  <a:cxn ang="0">
                    <a:pos x="332" y="174"/>
                  </a:cxn>
                  <a:cxn ang="0">
                    <a:pos x="320" y="135"/>
                  </a:cxn>
                  <a:cxn ang="0">
                    <a:pos x="311" y="84"/>
                  </a:cxn>
                  <a:cxn ang="0">
                    <a:pos x="302" y="57"/>
                  </a:cxn>
                  <a:cxn ang="0">
                    <a:pos x="368" y="39"/>
                  </a:cxn>
                  <a:cxn ang="0">
                    <a:pos x="317" y="6"/>
                  </a:cxn>
                  <a:cxn ang="0">
                    <a:pos x="182" y="18"/>
                  </a:cxn>
                  <a:cxn ang="0">
                    <a:pos x="335" y="12"/>
                  </a:cxn>
                  <a:cxn ang="0">
                    <a:pos x="368" y="39"/>
                  </a:cxn>
                  <a:cxn ang="0">
                    <a:pos x="458" y="69"/>
                  </a:cxn>
                  <a:cxn ang="0">
                    <a:pos x="473" y="117"/>
                  </a:cxn>
                  <a:cxn ang="0">
                    <a:pos x="386" y="186"/>
                  </a:cxn>
                  <a:cxn ang="0">
                    <a:pos x="461" y="219"/>
                  </a:cxn>
                  <a:cxn ang="0">
                    <a:pos x="515" y="276"/>
                  </a:cxn>
                  <a:cxn ang="0">
                    <a:pos x="488" y="294"/>
                  </a:cxn>
                  <a:cxn ang="0">
                    <a:pos x="395" y="351"/>
                  </a:cxn>
                  <a:cxn ang="0">
                    <a:pos x="518" y="405"/>
                  </a:cxn>
                </a:cxnLst>
                <a:rect l="0" t="0" r="r" b="b"/>
                <a:pathLst>
                  <a:path w="584" h="615">
                    <a:moveTo>
                      <a:pt x="182" y="150"/>
                    </a:moveTo>
                    <a:cubicBezTo>
                      <a:pt x="189" y="152"/>
                      <a:pt x="196" y="155"/>
                      <a:pt x="203" y="156"/>
                    </a:cubicBezTo>
                    <a:cubicBezTo>
                      <a:pt x="237" y="158"/>
                      <a:pt x="271" y="154"/>
                      <a:pt x="305" y="159"/>
                    </a:cubicBezTo>
                    <a:cubicBezTo>
                      <a:pt x="310" y="160"/>
                      <a:pt x="300" y="168"/>
                      <a:pt x="296" y="171"/>
                    </a:cubicBezTo>
                    <a:cubicBezTo>
                      <a:pt x="280" y="181"/>
                      <a:pt x="262" y="188"/>
                      <a:pt x="245" y="198"/>
                    </a:cubicBezTo>
                    <a:cubicBezTo>
                      <a:pt x="219" y="213"/>
                      <a:pt x="170" y="246"/>
                      <a:pt x="170" y="246"/>
                    </a:cubicBezTo>
                    <a:cubicBezTo>
                      <a:pt x="168" y="249"/>
                      <a:pt x="167" y="253"/>
                      <a:pt x="164" y="255"/>
                    </a:cubicBezTo>
                    <a:cubicBezTo>
                      <a:pt x="160" y="258"/>
                      <a:pt x="144" y="261"/>
                      <a:pt x="149" y="261"/>
                    </a:cubicBezTo>
                    <a:cubicBezTo>
                      <a:pt x="172" y="261"/>
                      <a:pt x="195" y="257"/>
                      <a:pt x="218" y="255"/>
                    </a:cubicBezTo>
                    <a:cubicBezTo>
                      <a:pt x="244" y="250"/>
                      <a:pt x="270" y="244"/>
                      <a:pt x="296" y="240"/>
                    </a:cubicBezTo>
                    <a:cubicBezTo>
                      <a:pt x="309" y="238"/>
                      <a:pt x="270" y="246"/>
                      <a:pt x="257" y="249"/>
                    </a:cubicBezTo>
                    <a:cubicBezTo>
                      <a:pt x="226" y="256"/>
                      <a:pt x="189" y="274"/>
                      <a:pt x="158" y="288"/>
                    </a:cubicBezTo>
                    <a:cubicBezTo>
                      <a:pt x="182" y="294"/>
                      <a:pt x="206" y="286"/>
                      <a:pt x="230" y="291"/>
                    </a:cubicBezTo>
                    <a:cubicBezTo>
                      <a:pt x="215" y="301"/>
                      <a:pt x="202" y="314"/>
                      <a:pt x="185" y="321"/>
                    </a:cubicBezTo>
                    <a:cubicBezTo>
                      <a:pt x="134" y="341"/>
                      <a:pt x="29" y="369"/>
                      <a:pt x="29" y="369"/>
                    </a:cubicBezTo>
                    <a:cubicBezTo>
                      <a:pt x="80" y="386"/>
                      <a:pt x="127" y="321"/>
                      <a:pt x="179" y="336"/>
                    </a:cubicBezTo>
                    <a:cubicBezTo>
                      <a:pt x="198" y="341"/>
                      <a:pt x="143" y="351"/>
                      <a:pt x="125" y="360"/>
                    </a:cubicBezTo>
                    <a:cubicBezTo>
                      <a:pt x="119" y="363"/>
                      <a:pt x="113" y="368"/>
                      <a:pt x="107" y="372"/>
                    </a:cubicBezTo>
                    <a:cubicBezTo>
                      <a:pt x="123" y="381"/>
                      <a:pt x="164" y="383"/>
                      <a:pt x="155" y="399"/>
                    </a:cubicBezTo>
                    <a:cubicBezTo>
                      <a:pt x="143" y="420"/>
                      <a:pt x="0" y="451"/>
                      <a:pt x="95" y="432"/>
                    </a:cubicBezTo>
                    <a:cubicBezTo>
                      <a:pt x="118" y="427"/>
                      <a:pt x="141" y="424"/>
                      <a:pt x="164" y="420"/>
                    </a:cubicBezTo>
                    <a:cubicBezTo>
                      <a:pt x="260" y="425"/>
                      <a:pt x="235" y="417"/>
                      <a:pt x="101" y="468"/>
                    </a:cubicBezTo>
                    <a:cubicBezTo>
                      <a:pt x="61" y="483"/>
                      <a:pt x="187" y="464"/>
                      <a:pt x="230" y="459"/>
                    </a:cubicBezTo>
                    <a:cubicBezTo>
                      <a:pt x="266" y="466"/>
                      <a:pt x="266" y="463"/>
                      <a:pt x="179" y="495"/>
                    </a:cubicBezTo>
                    <a:cubicBezTo>
                      <a:pt x="139" y="510"/>
                      <a:pt x="97" y="519"/>
                      <a:pt x="56" y="531"/>
                    </a:cubicBezTo>
                    <a:cubicBezTo>
                      <a:pt x="51" y="533"/>
                      <a:pt x="36" y="538"/>
                      <a:pt x="41" y="537"/>
                    </a:cubicBezTo>
                    <a:cubicBezTo>
                      <a:pt x="245" y="506"/>
                      <a:pt x="75" y="523"/>
                      <a:pt x="227" y="510"/>
                    </a:cubicBezTo>
                    <a:cubicBezTo>
                      <a:pt x="202" y="519"/>
                      <a:pt x="177" y="529"/>
                      <a:pt x="152" y="537"/>
                    </a:cubicBezTo>
                    <a:cubicBezTo>
                      <a:pt x="67" y="564"/>
                      <a:pt x="43" y="552"/>
                      <a:pt x="122" y="567"/>
                    </a:cubicBezTo>
                    <a:cubicBezTo>
                      <a:pt x="156" y="565"/>
                      <a:pt x="190" y="564"/>
                      <a:pt x="224" y="561"/>
                    </a:cubicBezTo>
                    <a:cubicBezTo>
                      <a:pt x="255" y="558"/>
                      <a:pt x="287" y="541"/>
                      <a:pt x="317" y="549"/>
                    </a:cubicBezTo>
                    <a:cubicBezTo>
                      <a:pt x="332" y="553"/>
                      <a:pt x="292" y="569"/>
                      <a:pt x="278" y="576"/>
                    </a:cubicBezTo>
                    <a:cubicBezTo>
                      <a:pt x="197" y="615"/>
                      <a:pt x="143" y="605"/>
                      <a:pt x="317" y="600"/>
                    </a:cubicBezTo>
                    <a:cubicBezTo>
                      <a:pt x="309" y="562"/>
                      <a:pt x="265" y="543"/>
                      <a:pt x="245" y="492"/>
                    </a:cubicBezTo>
                    <a:cubicBezTo>
                      <a:pt x="242" y="484"/>
                      <a:pt x="232" y="472"/>
                      <a:pt x="239" y="468"/>
                    </a:cubicBezTo>
                    <a:cubicBezTo>
                      <a:pt x="247" y="464"/>
                      <a:pt x="251" y="480"/>
                      <a:pt x="257" y="486"/>
                    </a:cubicBezTo>
                    <a:cubicBezTo>
                      <a:pt x="276" y="502"/>
                      <a:pt x="294" y="520"/>
                      <a:pt x="314" y="534"/>
                    </a:cubicBezTo>
                    <a:cubicBezTo>
                      <a:pt x="328" y="544"/>
                      <a:pt x="344" y="550"/>
                      <a:pt x="359" y="558"/>
                    </a:cubicBezTo>
                    <a:cubicBezTo>
                      <a:pt x="311" y="504"/>
                      <a:pt x="248" y="493"/>
                      <a:pt x="179" y="483"/>
                    </a:cubicBezTo>
                    <a:cubicBezTo>
                      <a:pt x="192" y="521"/>
                      <a:pt x="239" y="507"/>
                      <a:pt x="266" y="504"/>
                    </a:cubicBezTo>
                    <a:cubicBezTo>
                      <a:pt x="225" y="463"/>
                      <a:pt x="171" y="464"/>
                      <a:pt x="128" y="426"/>
                    </a:cubicBezTo>
                    <a:cubicBezTo>
                      <a:pt x="222" y="415"/>
                      <a:pt x="317" y="426"/>
                      <a:pt x="410" y="411"/>
                    </a:cubicBezTo>
                    <a:cubicBezTo>
                      <a:pt x="366" y="399"/>
                      <a:pt x="317" y="404"/>
                      <a:pt x="278" y="381"/>
                    </a:cubicBezTo>
                    <a:cubicBezTo>
                      <a:pt x="366" y="343"/>
                      <a:pt x="155" y="378"/>
                      <a:pt x="83" y="345"/>
                    </a:cubicBezTo>
                    <a:cubicBezTo>
                      <a:pt x="164" y="341"/>
                      <a:pt x="259" y="365"/>
                      <a:pt x="329" y="321"/>
                    </a:cubicBezTo>
                    <a:cubicBezTo>
                      <a:pt x="324" y="297"/>
                      <a:pt x="268" y="269"/>
                      <a:pt x="314" y="291"/>
                    </a:cubicBezTo>
                    <a:cubicBezTo>
                      <a:pt x="323" y="295"/>
                      <a:pt x="332" y="299"/>
                      <a:pt x="341" y="303"/>
                    </a:cubicBezTo>
                    <a:cubicBezTo>
                      <a:pt x="410" y="263"/>
                      <a:pt x="278" y="242"/>
                      <a:pt x="251" y="237"/>
                    </a:cubicBezTo>
                    <a:cubicBezTo>
                      <a:pt x="256" y="236"/>
                      <a:pt x="270" y="237"/>
                      <a:pt x="266" y="234"/>
                    </a:cubicBezTo>
                    <a:cubicBezTo>
                      <a:pt x="254" y="227"/>
                      <a:pt x="215" y="227"/>
                      <a:pt x="227" y="222"/>
                    </a:cubicBezTo>
                    <a:cubicBezTo>
                      <a:pt x="271" y="203"/>
                      <a:pt x="323" y="212"/>
                      <a:pt x="371" y="204"/>
                    </a:cubicBezTo>
                    <a:cubicBezTo>
                      <a:pt x="398" y="177"/>
                      <a:pt x="357" y="180"/>
                      <a:pt x="332" y="174"/>
                    </a:cubicBezTo>
                    <a:cubicBezTo>
                      <a:pt x="340" y="164"/>
                      <a:pt x="360" y="156"/>
                      <a:pt x="356" y="144"/>
                    </a:cubicBezTo>
                    <a:cubicBezTo>
                      <a:pt x="352" y="132"/>
                      <a:pt x="332" y="136"/>
                      <a:pt x="320" y="135"/>
                    </a:cubicBezTo>
                    <a:cubicBezTo>
                      <a:pt x="297" y="132"/>
                      <a:pt x="274" y="133"/>
                      <a:pt x="251" y="132"/>
                    </a:cubicBezTo>
                    <a:cubicBezTo>
                      <a:pt x="255" y="117"/>
                      <a:pt x="295" y="88"/>
                      <a:pt x="311" y="84"/>
                    </a:cubicBezTo>
                    <a:cubicBezTo>
                      <a:pt x="352" y="56"/>
                      <a:pt x="314" y="87"/>
                      <a:pt x="281" y="69"/>
                    </a:cubicBezTo>
                    <a:cubicBezTo>
                      <a:pt x="274" y="65"/>
                      <a:pt x="295" y="60"/>
                      <a:pt x="302" y="57"/>
                    </a:cubicBezTo>
                    <a:cubicBezTo>
                      <a:pt x="317" y="51"/>
                      <a:pt x="335" y="49"/>
                      <a:pt x="350" y="45"/>
                    </a:cubicBezTo>
                    <a:cubicBezTo>
                      <a:pt x="356" y="43"/>
                      <a:pt x="368" y="39"/>
                      <a:pt x="368" y="39"/>
                    </a:cubicBezTo>
                    <a:cubicBezTo>
                      <a:pt x="358" y="31"/>
                      <a:pt x="350" y="22"/>
                      <a:pt x="338" y="18"/>
                    </a:cubicBezTo>
                    <a:cubicBezTo>
                      <a:pt x="329" y="4"/>
                      <a:pt x="336" y="10"/>
                      <a:pt x="317" y="6"/>
                    </a:cubicBezTo>
                    <a:cubicBezTo>
                      <a:pt x="309" y="4"/>
                      <a:pt x="293" y="0"/>
                      <a:pt x="293" y="0"/>
                    </a:cubicBezTo>
                    <a:cubicBezTo>
                      <a:pt x="256" y="6"/>
                      <a:pt x="219" y="10"/>
                      <a:pt x="182" y="18"/>
                    </a:cubicBezTo>
                    <a:cubicBezTo>
                      <a:pt x="175" y="20"/>
                      <a:pt x="153" y="27"/>
                      <a:pt x="161" y="27"/>
                    </a:cubicBezTo>
                    <a:cubicBezTo>
                      <a:pt x="217" y="30"/>
                      <a:pt x="279" y="15"/>
                      <a:pt x="335" y="12"/>
                    </a:cubicBezTo>
                    <a:cubicBezTo>
                      <a:pt x="355" y="13"/>
                      <a:pt x="391" y="7"/>
                      <a:pt x="404" y="27"/>
                    </a:cubicBezTo>
                    <a:cubicBezTo>
                      <a:pt x="391" y="31"/>
                      <a:pt x="381" y="36"/>
                      <a:pt x="368" y="39"/>
                    </a:cubicBezTo>
                    <a:cubicBezTo>
                      <a:pt x="357" y="45"/>
                      <a:pt x="350" y="53"/>
                      <a:pt x="338" y="57"/>
                    </a:cubicBezTo>
                    <a:cubicBezTo>
                      <a:pt x="376" y="70"/>
                      <a:pt x="418" y="59"/>
                      <a:pt x="458" y="69"/>
                    </a:cubicBezTo>
                    <a:cubicBezTo>
                      <a:pt x="439" y="82"/>
                      <a:pt x="417" y="89"/>
                      <a:pt x="398" y="102"/>
                    </a:cubicBezTo>
                    <a:cubicBezTo>
                      <a:pt x="422" y="112"/>
                      <a:pt x="448" y="112"/>
                      <a:pt x="473" y="117"/>
                    </a:cubicBezTo>
                    <a:cubicBezTo>
                      <a:pt x="462" y="140"/>
                      <a:pt x="442" y="143"/>
                      <a:pt x="422" y="156"/>
                    </a:cubicBezTo>
                    <a:cubicBezTo>
                      <a:pt x="415" y="176"/>
                      <a:pt x="404" y="177"/>
                      <a:pt x="386" y="186"/>
                    </a:cubicBezTo>
                    <a:cubicBezTo>
                      <a:pt x="422" y="198"/>
                      <a:pt x="461" y="186"/>
                      <a:pt x="497" y="198"/>
                    </a:cubicBezTo>
                    <a:cubicBezTo>
                      <a:pt x="492" y="214"/>
                      <a:pt x="476" y="215"/>
                      <a:pt x="461" y="219"/>
                    </a:cubicBezTo>
                    <a:cubicBezTo>
                      <a:pt x="442" y="232"/>
                      <a:pt x="423" y="245"/>
                      <a:pt x="410" y="264"/>
                    </a:cubicBezTo>
                    <a:cubicBezTo>
                      <a:pt x="441" y="274"/>
                      <a:pt x="482" y="273"/>
                      <a:pt x="515" y="276"/>
                    </a:cubicBezTo>
                    <a:cubicBezTo>
                      <a:pt x="519" y="278"/>
                      <a:pt x="526" y="278"/>
                      <a:pt x="527" y="282"/>
                    </a:cubicBezTo>
                    <a:cubicBezTo>
                      <a:pt x="530" y="295"/>
                      <a:pt x="488" y="294"/>
                      <a:pt x="488" y="294"/>
                    </a:cubicBezTo>
                    <a:cubicBezTo>
                      <a:pt x="470" y="305"/>
                      <a:pt x="450" y="318"/>
                      <a:pt x="431" y="324"/>
                    </a:cubicBezTo>
                    <a:cubicBezTo>
                      <a:pt x="419" y="333"/>
                      <a:pt x="406" y="340"/>
                      <a:pt x="395" y="351"/>
                    </a:cubicBezTo>
                    <a:cubicBezTo>
                      <a:pt x="423" y="386"/>
                      <a:pt x="500" y="385"/>
                      <a:pt x="542" y="390"/>
                    </a:cubicBezTo>
                    <a:cubicBezTo>
                      <a:pt x="584" y="404"/>
                      <a:pt x="533" y="403"/>
                      <a:pt x="518" y="405"/>
                    </a:cubicBezTo>
                    <a:cubicBezTo>
                      <a:pt x="483" y="410"/>
                      <a:pt x="460" y="411"/>
                      <a:pt x="422" y="411"/>
                    </a:cubicBezTo>
                  </a:path>
                </a:pathLst>
              </a:custGeom>
              <a:noFill/>
              <a:ln w="3175" cap="flat" cmpd="sng">
                <a:solidFill>
                  <a:srgbClr val="000000"/>
                </a:solidFill>
                <a:prstDash val="solid"/>
                <a:round/>
                <a:headEnd/>
                <a:tailEnd/>
              </a:ln>
              <a:effectLst/>
            </p:spPr>
            <p:txBody>
              <a:bodyPr wrap="none" anchor="ctr"/>
              <a:lstStyle/>
              <a:p>
                <a:endParaRPr lang="ar-SA"/>
              </a:p>
            </p:txBody>
          </p:sp>
          <p:sp>
            <p:nvSpPr>
              <p:cNvPr id="11277" name="Freeform 13"/>
              <p:cNvSpPr>
                <a:spLocks/>
              </p:cNvSpPr>
              <p:nvPr/>
            </p:nvSpPr>
            <p:spPr bwMode="auto">
              <a:xfrm>
                <a:off x="3887" y="1824"/>
                <a:ext cx="561" cy="576"/>
              </a:xfrm>
              <a:custGeom>
                <a:avLst/>
                <a:gdLst/>
                <a:ahLst/>
                <a:cxnLst>
                  <a:cxn ang="0">
                    <a:pos x="169" y="159"/>
                  </a:cxn>
                  <a:cxn ang="0">
                    <a:pos x="463" y="204"/>
                  </a:cxn>
                  <a:cxn ang="0">
                    <a:pos x="439" y="222"/>
                  </a:cxn>
                  <a:cxn ang="0">
                    <a:pos x="199" y="228"/>
                  </a:cxn>
                  <a:cxn ang="0">
                    <a:pos x="64" y="246"/>
                  </a:cxn>
                  <a:cxn ang="0">
                    <a:pos x="190" y="276"/>
                  </a:cxn>
                  <a:cxn ang="0">
                    <a:pos x="463" y="300"/>
                  </a:cxn>
                  <a:cxn ang="0">
                    <a:pos x="475" y="312"/>
                  </a:cxn>
                  <a:cxn ang="0">
                    <a:pos x="484" y="315"/>
                  </a:cxn>
                  <a:cxn ang="0">
                    <a:pos x="328" y="321"/>
                  </a:cxn>
                  <a:cxn ang="0">
                    <a:pos x="151" y="345"/>
                  </a:cxn>
                  <a:cxn ang="0">
                    <a:pos x="478" y="357"/>
                  </a:cxn>
                  <a:cxn ang="0">
                    <a:pos x="313" y="375"/>
                  </a:cxn>
                  <a:cxn ang="0">
                    <a:pos x="475" y="396"/>
                  </a:cxn>
                  <a:cxn ang="0">
                    <a:pos x="505" y="411"/>
                  </a:cxn>
                  <a:cxn ang="0">
                    <a:pos x="340" y="432"/>
                  </a:cxn>
                  <a:cxn ang="0">
                    <a:pos x="319" y="444"/>
                  </a:cxn>
                  <a:cxn ang="0">
                    <a:pos x="499" y="474"/>
                  </a:cxn>
                  <a:cxn ang="0">
                    <a:pos x="367" y="477"/>
                  </a:cxn>
                  <a:cxn ang="0">
                    <a:pos x="289" y="483"/>
                  </a:cxn>
                  <a:cxn ang="0">
                    <a:pos x="415" y="486"/>
                  </a:cxn>
                  <a:cxn ang="0">
                    <a:pos x="409" y="504"/>
                  </a:cxn>
                  <a:cxn ang="0">
                    <a:pos x="256" y="507"/>
                  </a:cxn>
                  <a:cxn ang="0">
                    <a:pos x="70" y="522"/>
                  </a:cxn>
                  <a:cxn ang="0">
                    <a:pos x="205" y="537"/>
                  </a:cxn>
                  <a:cxn ang="0">
                    <a:pos x="100" y="558"/>
                  </a:cxn>
                  <a:cxn ang="0">
                    <a:pos x="61" y="573"/>
                  </a:cxn>
                  <a:cxn ang="0">
                    <a:pos x="64" y="495"/>
                  </a:cxn>
                  <a:cxn ang="0">
                    <a:pos x="313" y="315"/>
                  </a:cxn>
                  <a:cxn ang="0">
                    <a:pos x="94" y="357"/>
                  </a:cxn>
                  <a:cxn ang="0">
                    <a:pos x="28" y="426"/>
                  </a:cxn>
                  <a:cxn ang="0">
                    <a:pos x="7" y="465"/>
                  </a:cxn>
                  <a:cxn ang="0">
                    <a:pos x="4" y="474"/>
                  </a:cxn>
                  <a:cxn ang="0">
                    <a:pos x="1" y="480"/>
                  </a:cxn>
                  <a:cxn ang="0">
                    <a:pos x="49" y="399"/>
                  </a:cxn>
                  <a:cxn ang="0">
                    <a:pos x="121" y="327"/>
                  </a:cxn>
                  <a:cxn ang="0">
                    <a:pos x="160" y="258"/>
                  </a:cxn>
                  <a:cxn ang="0">
                    <a:pos x="421" y="246"/>
                  </a:cxn>
                  <a:cxn ang="0">
                    <a:pos x="367" y="231"/>
                  </a:cxn>
                  <a:cxn ang="0">
                    <a:pos x="205" y="225"/>
                  </a:cxn>
                  <a:cxn ang="0">
                    <a:pos x="43" y="207"/>
                  </a:cxn>
                  <a:cxn ang="0">
                    <a:pos x="88" y="180"/>
                  </a:cxn>
                  <a:cxn ang="0">
                    <a:pos x="211" y="171"/>
                  </a:cxn>
                  <a:cxn ang="0">
                    <a:pos x="367" y="132"/>
                  </a:cxn>
                  <a:cxn ang="0">
                    <a:pos x="367" y="15"/>
                  </a:cxn>
                  <a:cxn ang="0">
                    <a:pos x="331" y="0"/>
                  </a:cxn>
                  <a:cxn ang="0">
                    <a:pos x="280" y="15"/>
                  </a:cxn>
                  <a:cxn ang="0">
                    <a:pos x="256" y="24"/>
                  </a:cxn>
                </a:cxnLst>
                <a:rect l="0" t="0" r="r" b="b"/>
                <a:pathLst>
                  <a:path w="561" h="576">
                    <a:moveTo>
                      <a:pt x="169" y="159"/>
                    </a:moveTo>
                    <a:cubicBezTo>
                      <a:pt x="263" y="190"/>
                      <a:pt x="364" y="199"/>
                      <a:pt x="463" y="204"/>
                    </a:cubicBezTo>
                    <a:cubicBezTo>
                      <a:pt x="459" y="220"/>
                      <a:pt x="462" y="221"/>
                      <a:pt x="439" y="222"/>
                    </a:cubicBezTo>
                    <a:cubicBezTo>
                      <a:pt x="359" y="226"/>
                      <a:pt x="279" y="226"/>
                      <a:pt x="199" y="228"/>
                    </a:cubicBezTo>
                    <a:cubicBezTo>
                      <a:pt x="152" y="233"/>
                      <a:pt x="110" y="239"/>
                      <a:pt x="64" y="246"/>
                    </a:cubicBezTo>
                    <a:cubicBezTo>
                      <a:pt x="89" y="279"/>
                      <a:pt x="156" y="272"/>
                      <a:pt x="190" y="276"/>
                    </a:cubicBezTo>
                    <a:cubicBezTo>
                      <a:pt x="416" y="301"/>
                      <a:pt x="245" y="290"/>
                      <a:pt x="463" y="300"/>
                    </a:cubicBezTo>
                    <a:cubicBezTo>
                      <a:pt x="467" y="304"/>
                      <a:pt x="470" y="309"/>
                      <a:pt x="475" y="312"/>
                    </a:cubicBezTo>
                    <a:cubicBezTo>
                      <a:pt x="478" y="314"/>
                      <a:pt x="487" y="314"/>
                      <a:pt x="484" y="315"/>
                    </a:cubicBezTo>
                    <a:cubicBezTo>
                      <a:pt x="436" y="334"/>
                      <a:pt x="380" y="320"/>
                      <a:pt x="328" y="321"/>
                    </a:cubicBezTo>
                    <a:cubicBezTo>
                      <a:pt x="268" y="326"/>
                      <a:pt x="209" y="329"/>
                      <a:pt x="151" y="345"/>
                    </a:cubicBezTo>
                    <a:cubicBezTo>
                      <a:pt x="260" y="356"/>
                      <a:pt x="369" y="354"/>
                      <a:pt x="478" y="357"/>
                    </a:cubicBezTo>
                    <a:cubicBezTo>
                      <a:pt x="553" y="413"/>
                      <a:pt x="561" y="379"/>
                      <a:pt x="313" y="375"/>
                    </a:cubicBezTo>
                    <a:cubicBezTo>
                      <a:pt x="224" y="384"/>
                      <a:pt x="232" y="392"/>
                      <a:pt x="475" y="396"/>
                    </a:cubicBezTo>
                    <a:cubicBezTo>
                      <a:pt x="486" y="400"/>
                      <a:pt x="495" y="405"/>
                      <a:pt x="505" y="411"/>
                    </a:cubicBezTo>
                    <a:cubicBezTo>
                      <a:pt x="452" y="424"/>
                      <a:pt x="395" y="427"/>
                      <a:pt x="340" y="432"/>
                    </a:cubicBezTo>
                    <a:cubicBezTo>
                      <a:pt x="315" y="437"/>
                      <a:pt x="245" y="431"/>
                      <a:pt x="319" y="444"/>
                    </a:cubicBezTo>
                    <a:cubicBezTo>
                      <a:pt x="412" y="442"/>
                      <a:pt x="449" y="414"/>
                      <a:pt x="499" y="474"/>
                    </a:cubicBezTo>
                    <a:cubicBezTo>
                      <a:pt x="455" y="475"/>
                      <a:pt x="411" y="475"/>
                      <a:pt x="367" y="477"/>
                    </a:cubicBezTo>
                    <a:cubicBezTo>
                      <a:pt x="341" y="478"/>
                      <a:pt x="289" y="483"/>
                      <a:pt x="289" y="483"/>
                    </a:cubicBezTo>
                    <a:cubicBezTo>
                      <a:pt x="331" y="484"/>
                      <a:pt x="373" y="481"/>
                      <a:pt x="415" y="486"/>
                    </a:cubicBezTo>
                    <a:cubicBezTo>
                      <a:pt x="421" y="487"/>
                      <a:pt x="415" y="504"/>
                      <a:pt x="409" y="504"/>
                    </a:cubicBezTo>
                    <a:cubicBezTo>
                      <a:pt x="358" y="507"/>
                      <a:pt x="307" y="506"/>
                      <a:pt x="256" y="507"/>
                    </a:cubicBezTo>
                    <a:cubicBezTo>
                      <a:pt x="191" y="520"/>
                      <a:pt x="141" y="520"/>
                      <a:pt x="70" y="522"/>
                    </a:cubicBezTo>
                    <a:cubicBezTo>
                      <a:pt x="113" y="527"/>
                      <a:pt x="191" y="494"/>
                      <a:pt x="205" y="537"/>
                    </a:cubicBezTo>
                    <a:cubicBezTo>
                      <a:pt x="170" y="547"/>
                      <a:pt x="134" y="547"/>
                      <a:pt x="100" y="558"/>
                    </a:cubicBezTo>
                    <a:cubicBezTo>
                      <a:pt x="89" y="575"/>
                      <a:pt x="81" y="576"/>
                      <a:pt x="61" y="573"/>
                    </a:cubicBezTo>
                    <a:cubicBezTo>
                      <a:pt x="58" y="550"/>
                      <a:pt x="51" y="515"/>
                      <a:pt x="64" y="495"/>
                    </a:cubicBezTo>
                    <a:cubicBezTo>
                      <a:pt x="117" y="416"/>
                      <a:pt x="238" y="365"/>
                      <a:pt x="313" y="315"/>
                    </a:cubicBezTo>
                    <a:cubicBezTo>
                      <a:pt x="234" y="298"/>
                      <a:pt x="168" y="341"/>
                      <a:pt x="94" y="357"/>
                    </a:cubicBezTo>
                    <a:cubicBezTo>
                      <a:pt x="68" y="372"/>
                      <a:pt x="43" y="399"/>
                      <a:pt x="28" y="426"/>
                    </a:cubicBezTo>
                    <a:cubicBezTo>
                      <a:pt x="20" y="441"/>
                      <a:pt x="22" y="455"/>
                      <a:pt x="7" y="465"/>
                    </a:cubicBezTo>
                    <a:cubicBezTo>
                      <a:pt x="6" y="468"/>
                      <a:pt x="5" y="471"/>
                      <a:pt x="4" y="474"/>
                    </a:cubicBezTo>
                    <a:cubicBezTo>
                      <a:pt x="3" y="476"/>
                      <a:pt x="0" y="482"/>
                      <a:pt x="1" y="480"/>
                    </a:cubicBezTo>
                    <a:cubicBezTo>
                      <a:pt x="23" y="436"/>
                      <a:pt x="8" y="464"/>
                      <a:pt x="49" y="399"/>
                    </a:cubicBezTo>
                    <a:cubicBezTo>
                      <a:pt x="67" y="370"/>
                      <a:pt x="101" y="356"/>
                      <a:pt x="121" y="327"/>
                    </a:cubicBezTo>
                    <a:cubicBezTo>
                      <a:pt x="136" y="305"/>
                      <a:pt x="136" y="270"/>
                      <a:pt x="160" y="258"/>
                    </a:cubicBezTo>
                    <a:cubicBezTo>
                      <a:pt x="248" y="262"/>
                      <a:pt x="334" y="252"/>
                      <a:pt x="421" y="246"/>
                    </a:cubicBezTo>
                    <a:cubicBezTo>
                      <a:pt x="454" y="230"/>
                      <a:pt x="372" y="231"/>
                      <a:pt x="367" y="231"/>
                    </a:cubicBezTo>
                    <a:cubicBezTo>
                      <a:pt x="313" y="229"/>
                      <a:pt x="259" y="227"/>
                      <a:pt x="205" y="225"/>
                    </a:cubicBezTo>
                    <a:cubicBezTo>
                      <a:pt x="151" y="220"/>
                      <a:pt x="97" y="212"/>
                      <a:pt x="43" y="207"/>
                    </a:cubicBezTo>
                    <a:cubicBezTo>
                      <a:pt x="13" y="177"/>
                      <a:pt x="69" y="182"/>
                      <a:pt x="88" y="180"/>
                    </a:cubicBezTo>
                    <a:cubicBezTo>
                      <a:pt x="201" y="171"/>
                      <a:pt x="102" y="176"/>
                      <a:pt x="211" y="171"/>
                    </a:cubicBezTo>
                    <a:cubicBezTo>
                      <a:pt x="264" y="164"/>
                      <a:pt x="318" y="156"/>
                      <a:pt x="367" y="132"/>
                    </a:cubicBezTo>
                    <a:cubicBezTo>
                      <a:pt x="379" y="103"/>
                      <a:pt x="386" y="34"/>
                      <a:pt x="367" y="15"/>
                    </a:cubicBezTo>
                    <a:cubicBezTo>
                      <a:pt x="357" y="5"/>
                      <a:pt x="343" y="4"/>
                      <a:pt x="331" y="0"/>
                    </a:cubicBezTo>
                    <a:cubicBezTo>
                      <a:pt x="282" y="9"/>
                      <a:pt x="314" y="0"/>
                      <a:pt x="280" y="15"/>
                    </a:cubicBezTo>
                    <a:cubicBezTo>
                      <a:pt x="272" y="18"/>
                      <a:pt x="256" y="24"/>
                      <a:pt x="256" y="24"/>
                    </a:cubicBezTo>
                  </a:path>
                </a:pathLst>
              </a:custGeom>
              <a:noFill/>
              <a:ln w="3175" cap="flat" cmpd="sng">
                <a:solidFill>
                  <a:srgbClr val="000000"/>
                </a:solidFill>
                <a:prstDash val="solid"/>
                <a:round/>
                <a:headEnd/>
                <a:tailEnd/>
              </a:ln>
              <a:effectLst/>
            </p:spPr>
            <p:txBody>
              <a:bodyPr wrap="none" anchor="ctr"/>
              <a:lstStyle/>
              <a:p>
                <a:endParaRPr lang="ar-SA"/>
              </a:p>
            </p:txBody>
          </p:sp>
        </p:grpSp>
        <p:grpSp>
          <p:nvGrpSpPr>
            <p:cNvPr id="5" name="Group 14"/>
            <p:cNvGrpSpPr>
              <a:grpSpLocks/>
            </p:cNvGrpSpPr>
            <p:nvPr/>
          </p:nvGrpSpPr>
          <p:grpSpPr bwMode="auto">
            <a:xfrm>
              <a:off x="2304" y="1584"/>
              <a:ext cx="1119" cy="944"/>
              <a:chOff x="3648" y="576"/>
              <a:chExt cx="1119" cy="944"/>
            </a:xfrm>
          </p:grpSpPr>
          <p:graphicFrame>
            <p:nvGraphicFramePr>
              <p:cNvPr id="11279" name="Object 15"/>
              <p:cNvGraphicFramePr>
                <a:graphicFrameLocks noChangeAspect="1"/>
              </p:cNvGraphicFramePr>
              <p:nvPr/>
            </p:nvGraphicFramePr>
            <p:xfrm>
              <a:off x="3648" y="576"/>
              <a:ext cx="1119" cy="944"/>
            </p:xfrm>
            <a:graphic>
              <a:graphicData uri="http://schemas.openxmlformats.org/presentationml/2006/ole">
                <p:oleObj spid="_x0000_s7171" name="Bitmap Image" r:id="rId6" imgW="2486372" imgH="2095793" progId="PBrush">
                  <p:embed/>
                </p:oleObj>
              </a:graphicData>
            </a:graphic>
          </p:graphicFrame>
          <p:sp>
            <p:nvSpPr>
              <p:cNvPr id="11280" name="Freeform 16"/>
              <p:cNvSpPr>
                <a:spLocks/>
              </p:cNvSpPr>
              <p:nvPr/>
            </p:nvSpPr>
            <p:spPr bwMode="auto">
              <a:xfrm>
                <a:off x="3721" y="629"/>
                <a:ext cx="422" cy="517"/>
              </a:xfrm>
              <a:custGeom>
                <a:avLst/>
                <a:gdLst/>
                <a:ahLst/>
                <a:cxnLst>
                  <a:cxn ang="0">
                    <a:pos x="221" y="22"/>
                  </a:cxn>
                  <a:cxn ang="0">
                    <a:pos x="341" y="31"/>
                  </a:cxn>
                  <a:cxn ang="0">
                    <a:pos x="206" y="64"/>
                  </a:cxn>
                  <a:cxn ang="0">
                    <a:pos x="158" y="76"/>
                  </a:cxn>
                  <a:cxn ang="0">
                    <a:pos x="212" y="76"/>
                  </a:cxn>
                  <a:cxn ang="0">
                    <a:pos x="299" y="88"/>
                  </a:cxn>
                  <a:cxn ang="0">
                    <a:pos x="131" y="103"/>
                  </a:cxn>
                  <a:cxn ang="0">
                    <a:pos x="191" y="133"/>
                  </a:cxn>
                  <a:cxn ang="0">
                    <a:pos x="248" y="193"/>
                  </a:cxn>
                  <a:cxn ang="0">
                    <a:pos x="134" y="115"/>
                  </a:cxn>
                  <a:cxn ang="0">
                    <a:pos x="179" y="220"/>
                  </a:cxn>
                  <a:cxn ang="0">
                    <a:pos x="209" y="265"/>
                  </a:cxn>
                  <a:cxn ang="0">
                    <a:pos x="155" y="232"/>
                  </a:cxn>
                  <a:cxn ang="0">
                    <a:pos x="71" y="175"/>
                  </a:cxn>
                  <a:cxn ang="0">
                    <a:pos x="158" y="259"/>
                  </a:cxn>
                  <a:cxn ang="0">
                    <a:pos x="146" y="280"/>
                  </a:cxn>
                  <a:cxn ang="0">
                    <a:pos x="104" y="271"/>
                  </a:cxn>
                  <a:cxn ang="0">
                    <a:pos x="173" y="304"/>
                  </a:cxn>
                  <a:cxn ang="0">
                    <a:pos x="104" y="334"/>
                  </a:cxn>
                  <a:cxn ang="0">
                    <a:pos x="188" y="370"/>
                  </a:cxn>
                  <a:cxn ang="0">
                    <a:pos x="185" y="379"/>
                  </a:cxn>
                  <a:cxn ang="0">
                    <a:pos x="92" y="439"/>
                  </a:cxn>
                  <a:cxn ang="0">
                    <a:pos x="113" y="454"/>
                  </a:cxn>
                  <a:cxn ang="0">
                    <a:pos x="215" y="433"/>
                  </a:cxn>
                  <a:cxn ang="0">
                    <a:pos x="188" y="370"/>
                  </a:cxn>
                  <a:cxn ang="0">
                    <a:pos x="245" y="331"/>
                  </a:cxn>
                  <a:cxn ang="0">
                    <a:pos x="74" y="352"/>
                  </a:cxn>
                  <a:cxn ang="0">
                    <a:pos x="53" y="313"/>
                  </a:cxn>
                  <a:cxn ang="0">
                    <a:pos x="230" y="265"/>
                  </a:cxn>
                  <a:cxn ang="0">
                    <a:pos x="59" y="274"/>
                  </a:cxn>
                  <a:cxn ang="0">
                    <a:pos x="56" y="265"/>
                  </a:cxn>
                  <a:cxn ang="0">
                    <a:pos x="134" y="202"/>
                  </a:cxn>
                  <a:cxn ang="0">
                    <a:pos x="212" y="136"/>
                  </a:cxn>
                  <a:cxn ang="0">
                    <a:pos x="200" y="136"/>
                  </a:cxn>
                  <a:cxn ang="0">
                    <a:pos x="422" y="46"/>
                  </a:cxn>
                  <a:cxn ang="0">
                    <a:pos x="233" y="40"/>
                  </a:cxn>
                  <a:cxn ang="0">
                    <a:pos x="110" y="106"/>
                  </a:cxn>
                  <a:cxn ang="0">
                    <a:pos x="107" y="142"/>
                  </a:cxn>
                  <a:cxn ang="0">
                    <a:pos x="59" y="217"/>
                  </a:cxn>
                  <a:cxn ang="0">
                    <a:pos x="29" y="241"/>
                  </a:cxn>
                  <a:cxn ang="0">
                    <a:pos x="212" y="187"/>
                  </a:cxn>
                  <a:cxn ang="0">
                    <a:pos x="278" y="196"/>
                  </a:cxn>
                  <a:cxn ang="0">
                    <a:pos x="242" y="241"/>
                  </a:cxn>
                  <a:cxn ang="0">
                    <a:pos x="80" y="280"/>
                  </a:cxn>
                  <a:cxn ang="0">
                    <a:pos x="44" y="346"/>
                  </a:cxn>
                  <a:cxn ang="0">
                    <a:pos x="212" y="403"/>
                  </a:cxn>
                  <a:cxn ang="0">
                    <a:pos x="155" y="421"/>
                  </a:cxn>
                  <a:cxn ang="0">
                    <a:pos x="131" y="514"/>
                  </a:cxn>
                  <a:cxn ang="0">
                    <a:pos x="188" y="493"/>
                  </a:cxn>
                  <a:cxn ang="0">
                    <a:pos x="158" y="448"/>
                  </a:cxn>
                  <a:cxn ang="0">
                    <a:pos x="83" y="364"/>
                  </a:cxn>
                  <a:cxn ang="0">
                    <a:pos x="164" y="205"/>
                  </a:cxn>
                  <a:cxn ang="0">
                    <a:pos x="365" y="130"/>
                  </a:cxn>
                  <a:cxn ang="0">
                    <a:pos x="347" y="34"/>
                  </a:cxn>
                  <a:cxn ang="0">
                    <a:pos x="383" y="19"/>
                  </a:cxn>
                </a:cxnLst>
                <a:rect l="0" t="0" r="r" b="b"/>
                <a:pathLst>
                  <a:path w="422" h="517">
                    <a:moveTo>
                      <a:pt x="344" y="7"/>
                    </a:moveTo>
                    <a:cubicBezTo>
                      <a:pt x="307" y="0"/>
                      <a:pt x="259" y="18"/>
                      <a:pt x="221" y="22"/>
                    </a:cubicBezTo>
                    <a:cubicBezTo>
                      <a:pt x="280" y="37"/>
                      <a:pt x="204" y="19"/>
                      <a:pt x="371" y="28"/>
                    </a:cubicBezTo>
                    <a:cubicBezTo>
                      <a:pt x="381" y="29"/>
                      <a:pt x="351" y="29"/>
                      <a:pt x="341" y="31"/>
                    </a:cubicBezTo>
                    <a:cubicBezTo>
                      <a:pt x="326" y="33"/>
                      <a:pt x="311" y="36"/>
                      <a:pt x="296" y="40"/>
                    </a:cubicBezTo>
                    <a:cubicBezTo>
                      <a:pt x="266" y="47"/>
                      <a:pt x="235" y="54"/>
                      <a:pt x="206" y="64"/>
                    </a:cubicBezTo>
                    <a:cubicBezTo>
                      <a:pt x="203" y="65"/>
                      <a:pt x="200" y="66"/>
                      <a:pt x="197" y="67"/>
                    </a:cubicBezTo>
                    <a:cubicBezTo>
                      <a:pt x="154" y="80"/>
                      <a:pt x="197" y="67"/>
                      <a:pt x="158" y="76"/>
                    </a:cubicBezTo>
                    <a:cubicBezTo>
                      <a:pt x="155" y="77"/>
                      <a:pt x="146" y="79"/>
                      <a:pt x="149" y="79"/>
                    </a:cubicBezTo>
                    <a:cubicBezTo>
                      <a:pt x="170" y="79"/>
                      <a:pt x="191" y="77"/>
                      <a:pt x="212" y="76"/>
                    </a:cubicBezTo>
                    <a:cubicBezTo>
                      <a:pt x="247" y="68"/>
                      <a:pt x="266" y="65"/>
                      <a:pt x="302" y="70"/>
                    </a:cubicBezTo>
                    <a:cubicBezTo>
                      <a:pt x="317" y="80"/>
                      <a:pt x="319" y="84"/>
                      <a:pt x="299" y="88"/>
                    </a:cubicBezTo>
                    <a:cubicBezTo>
                      <a:pt x="240" y="85"/>
                      <a:pt x="247" y="83"/>
                      <a:pt x="182" y="88"/>
                    </a:cubicBezTo>
                    <a:cubicBezTo>
                      <a:pt x="164" y="89"/>
                      <a:pt x="149" y="99"/>
                      <a:pt x="131" y="103"/>
                    </a:cubicBezTo>
                    <a:cubicBezTo>
                      <a:pt x="139" y="108"/>
                      <a:pt x="147" y="114"/>
                      <a:pt x="155" y="118"/>
                    </a:cubicBezTo>
                    <a:cubicBezTo>
                      <a:pt x="167" y="124"/>
                      <a:pt x="180" y="126"/>
                      <a:pt x="191" y="133"/>
                    </a:cubicBezTo>
                    <a:cubicBezTo>
                      <a:pt x="228" y="154"/>
                      <a:pt x="266" y="199"/>
                      <a:pt x="296" y="229"/>
                    </a:cubicBezTo>
                    <a:cubicBezTo>
                      <a:pt x="310" y="243"/>
                      <a:pt x="263" y="206"/>
                      <a:pt x="248" y="193"/>
                    </a:cubicBezTo>
                    <a:cubicBezTo>
                      <a:pt x="203" y="156"/>
                      <a:pt x="228" y="172"/>
                      <a:pt x="173" y="148"/>
                    </a:cubicBezTo>
                    <a:cubicBezTo>
                      <a:pt x="159" y="142"/>
                      <a:pt x="147" y="124"/>
                      <a:pt x="134" y="115"/>
                    </a:cubicBezTo>
                    <a:cubicBezTo>
                      <a:pt x="138" y="153"/>
                      <a:pt x="141" y="173"/>
                      <a:pt x="161" y="202"/>
                    </a:cubicBezTo>
                    <a:cubicBezTo>
                      <a:pt x="166" y="209"/>
                      <a:pt x="173" y="214"/>
                      <a:pt x="179" y="220"/>
                    </a:cubicBezTo>
                    <a:cubicBezTo>
                      <a:pt x="186" y="228"/>
                      <a:pt x="191" y="236"/>
                      <a:pt x="197" y="244"/>
                    </a:cubicBezTo>
                    <a:cubicBezTo>
                      <a:pt x="198" y="245"/>
                      <a:pt x="211" y="264"/>
                      <a:pt x="209" y="265"/>
                    </a:cubicBezTo>
                    <a:cubicBezTo>
                      <a:pt x="205" y="268"/>
                      <a:pt x="199" y="262"/>
                      <a:pt x="194" y="259"/>
                    </a:cubicBezTo>
                    <a:cubicBezTo>
                      <a:pt x="181" y="251"/>
                      <a:pt x="169" y="240"/>
                      <a:pt x="155" y="232"/>
                    </a:cubicBezTo>
                    <a:cubicBezTo>
                      <a:pt x="116" y="210"/>
                      <a:pt x="93" y="200"/>
                      <a:pt x="62" y="169"/>
                    </a:cubicBezTo>
                    <a:cubicBezTo>
                      <a:pt x="59" y="166"/>
                      <a:pt x="68" y="173"/>
                      <a:pt x="71" y="175"/>
                    </a:cubicBezTo>
                    <a:cubicBezTo>
                      <a:pt x="90" y="186"/>
                      <a:pt x="91" y="187"/>
                      <a:pt x="110" y="196"/>
                    </a:cubicBezTo>
                    <a:cubicBezTo>
                      <a:pt x="128" y="216"/>
                      <a:pt x="139" y="240"/>
                      <a:pt x="158" y="259"/>
                    </a:cubicBezTo>
                    <a:cubicBezTo>
                      <a:pt x="160" y="266"/>
                      <a:pt x="168" y="288"/>
                      <a:pt x="164" y="292"/>
                    </a:cubicBezTo>
                    <a:cubicBezTo>
                      <a:pt x="158" y="297"/>
                      <a:pt x="152" y="284"/>
                      <a:pt x="146" y="280"/>
                    </a:cubicBezTo>
                    <a:cubicBezTo>
                      <a:pt x="122" y="266"/>
                      <a:pt x="112" y="264"/>
                      <a:pt x="89" y="256"/>
                    </a:cubicBezTo>
                    <a:cubicBezTo>
                      <a:pt x="28" y="262"/>
                      <a:pt x="82" y="264"/>
                      <a:pt x="104" y="271"/>
                    </a:cubicBezTo>
                    <a:cubicBezTo>
                      <a:pt x="172" y="314"/>
                      <a:pt x="78" y="259"/>
                      <a:pt x="161" y="292"/>
                    </a:cubicBezTo>
                    <a:cubicBezTo>
                      <a:pt x="166" y="294"/>
                      <a:pt x="168" y="301"/>
                      <a:pt x="173" y="304"/>
                    </a:cubicBezTo>
                    <a:cubicBezTo>
                      <a:pt x="182" y="309"/>
                      <a:pt x="193" y="309"/>
                      <a:pt x="203" y="313"/>
                    </a:cubicBezTo>
                    <a:cubicBezTo>
                      <a:pt x="175" y="335"/>
                      <a:pt x="139" y="332"/>
                      <a:pt x="104" y="334"/>
                    </a:cubicBezTo>
                    <a:cubicBezTo>
                      <a:pt x="86" y="348"/>
                      <a:pt x="68" y="346"/>
                      <a:pt x="50" y="358"/>
                    </a:cubicBezTo>
                    <a:cubicBezTo>
                      <a:pt x="39" y="403"/>
                      <a:pt x="142" y="372"/>
                      <a:pt x="188" y="370"/>
                    </a:cubicBezTo>
                    <a:cubicBezTo>
                      <a:pt x="192" y="371"/>
                      <a:pt x="201" y="369"/>
                      <a:pt x="200" y="373"/>
                    </a:cubicBezTo>
                    <a:cubicBezTo>
                      <a:pt x="198" y="378"/>
                      <a:pt x="190" y="377"/>
                      <a:pt x="185" y="379"/>
                    </a:cubicBezTo>
                    <a:cubicBezTo>
                      <a:pt x="164" y="386"/>
                      <a:pt x="148" y="388"/>
                      <a:pt x="128" y="400"/>
                    </a:cubicBezTo>
                    <a:cubicBezTo>
                      <a:pt x="119" y="413"/>
                      <a:pt x="104" y="428"/>
                      <a:pt x="92" y="439"/>
                    </a:cubicBezTo>
                    <a:cubicBezTo>
                      <a:pt x="91" y="440"/>
                      <a:pt x="66" y="455"/>
                      <a:pt x="71" y="457"/>
                    </a:cubicBezTo>
                    <a:cubicBezTo>
                      <a:pt x="84" y="461"/>
                      <a:pt x="99" y="455"/>
                      <a:pt x="113" y="454"/>
                    </a:cubicBezTo>
                    <a:cubicBezTo>
                      <a:pt x="125" y="453"/>
                      <a:pt x="137" y="452"/>
                      <a:pt x="149" y="451"/>
                    </a:cubicBezTo>
                    <a:cubicBezTo>
                      <a:pt x="168" y="447"/>
                      <a:pt x="198" y="445"/>
                      <a:pt x="215" y="433"/>
                    </a:cubicBezTo>
                    <a:cubicBezTo>
                      <a:pt x="173" y="427"/>
                      <a:pt x="131" y="422"/>
                      <a:pt x="89" y="418"/>
                    </a:cubicBezTo>
                    <a:cubicBezTo>
                      <a:pt x="121" y="399"/>
                      <a:pt x="157" y="392"/>
                      <a:pt x="188" y="370"/>
                    </a:cubicBezTo>
                    <a:cubicBezTo>
                      <a:pt x="196" y="355"/>
                      <a:pt x="208" y="344"/>
                      <a:pt x="224" y="337"/>
                    </a:cubicBezTo>
                    <a:cubicBezTo>
                      <a:pt x="231" y="334"/>
                      <a:pt x="252" y="332"/>
                      <a:pt x="245" y="331"/>
                    </a:cubicBezTo>
                    <a:cubicBezTo>
                      <a:pt x="240" y="331"/>
                      <a:pt x="138" y="336"/>
                      <a:pt x="128" y="337"/>
                    </a:cubicBezTo>
                    <a:cubicBezTo>
                      <a:pt x="110" y="343"/>
                      <a:pt x="93" y="349"/>
                      <a:pt x="74" y="352"/>
                    </a:cubicBezTo>
                    <a:cubicBezTo>
                      <a:pt x="61" y="351"/>
                      <a:pt x="47" y="353"/>
                      <a:pt x="35" y="349"/>
                    </a:cubicBezTo>
                    <a:cubicBezTo>
                      <a:pt x="18" y="343"/>
                      <a:pt x="46" y="316"/>
                      <a:pt x="53" y="313"/>
                    </a:cubicBezTo>
                    <a:cubicBezTo>
                      <a:pt x="88" y="298"/>
                      <a:pt x="123" y="287"/>
                      <a:pt x="161" y="280"/>
                    </a:cubicBezTo>
                    <a:cubicBezTo>
                      <a:pt x="181" y="267"/>
                      <a:pt x="207" y="268"/>
                      <a:pt x="230" y="265"/>
                    </a:cubicBezTo>
                    <a:cubicBezTo>
                      <a:pt x="258" y="237"/>
                      <a:pt x="168" y="258"/>
                      <a:pt x="161" y="259"/>
                    </a:cubicBezTo>
                    <a:cubicBezTo>
                      <a:pt x="127" y="263"/>
                      <a:pt x="93" y="269"/>
                      <a:pt x="59" y="274"/>
                    </a:cubicBezTo>
                    <a:cubicBezTo>
                      <a:pt x="54" y="273"/>
                      <a:pt x="46" y="276"/>
                      <a:pt x="44" y="271"/>
                    </a:cubicBezTo>
                    <a:cubicBezTo>
                      <a:pt x="43" y="267"/>
                      <a:pt x="53" y="268"/>
                      <a:pt x="56" y="265"/>
                    </a:cubicBezTo>
                    <a:cubicBezTo>
                      <a:pt x="59" y="262"/>
                      <a:pt x="58" y="256"/>
                      <a:pt x="62" y="253"/>
                    </a:cubicBezTo>
                    <a:cubicBezTo>
                      <a:pt x="85" y="235"/>
                      <a:pt x="110" y="218"/>
                      <a:pt x="134" y="202"/>
                    </a:cubicBezTo>
                    <a:cubicBezTo>
                      <a:pt x="205" y="154"/>
                      <a:pt x="298" y="138"/>
                      <a:pt x="380" y="115"/>
                    </a:cubicBezTo>
                    <a:cubicBezTo>
                      <a:pt x="323" y="104"/>
                      <a:pt x="267" y="122"/>
                      <a:pt x="212" y="136"/>
                    </a:cubicBezTo>
                    <a:cubicBezTo>
                      <a:pt x="192" y="151"/>
                      <a:pt x="191" y="152"/>
                      <a:pt x="191" y="148"/>
                    </a:cubicBezTo>
                    <a:cubicBezTo>
                      <a:pt x="191" y="143"/>
                      <a:pt x="195" y="138"/>
                      <a:pt x="200" y="136"/>
                    </a:cubicBezTo>
                    <a:cubicBezTo>
                      <a:pt x="241" y="117"/>
                      <a:pt x="284" y="102"/>
                      <a:pt x="326" y="85"/>
                    </a:cubicBezTo>
                    <a:cubicBezTo>
                      <a:pt x="358" y="72"/>
                      <a:pt x="389" y="57"/>
                      <a:pt x="422" y="46"/>
                    </a:cubicBezTo>
                    <a:cubicBezTo>
                      <a:pt x="371" y="42"/>
                      <a:pt x="387" y="45"/>
                      <a:pt x="377" y="4"/>
                    </a:cubicBezTo>
                    <a:cubicBezTo>
                      <a:pt x="328" y="12"/>
                      <a:pt x="282" y="30"/>
                      <a:pt x="233" y="40"/>
                    </a:cubicBezTo>
                    <a:cubicBezTo>
                      <a:pt x="209" y="52"/>
                      <a:pt x="189" y="65"/>
                      <a:pt x="167" y="79"/>
                    </a:cubicBezTo>
                    <a:cubicBezTo>
                      <a:pt x="149" y="90"/>
                      <a:pt x="127" y="94"/>
                      <a:pt x="110" y="106"/>
                    </a:cubicBezTo>
                    <a:cubicBezTo>
                      <a:pt x="100" y="113"/>
                      <a:pt x="96" y="120"/>
                      <a:pt x="83" y="124"/>
                    </a:cubicBezTo>
                    <a:cubicBezTo>
                      <a:pt x="58" y="142"/>
                      <a:pt x="89" y="136"/>
                      <a:pt x="107" y="142"/>
                    </a:cubicBezTo>
                    <a:cubicBezTo>
                      <a:pt x="92" y="173"/>
                      <a:pt x="43" y="169"/>
                      <a:pt x="23" y="199"/>
                    </a:cubicBezTo>
                    <a:cubicBezTo>
                      <a:pt x="37" y="206"/>
                      <a:pt x="54" y="201"/>
                      <a:pt x="59" y="217"/>
                    </a:cubicBezTo>
                    <a:cubicBezTo>
                      <a:pt x="49" y="222"/>
                      <a:pt x="43" y="224"/>
                      <a:pt x="35" y="232"/>
                    </a:cubicBezTo>
                    <a:cubicBezTo>
                      <a:pt x="32" y="235"/>
                      <a:pt x="25" y="241"/>
                      <a:pt x="29" y="241"/>
                    </a:cubicBezTo>
                    <a:cubicBezTo>
                      <a:pt x="50" y="241"/>
                      <a:pt x="71" y="232"/>
                      <a:pt x="92" y="229"/>
                    </a:cubicBezTo>
                    <a:cubicBezTo>
                      <a:pt x="131" y="214"/>
                      <a:pt x="181" y="218"/>
                      <a:pt x="212" y="187"/>
                    </a:cubicBezTo>
                    <a:cubicBezTo>
                      <a:pt x="218" y="163"/>
                      <a:pt x="242" y="173"/>
                      <a:pt x="263" y="175"/>
                    </a:cubicBezTo>
                    <a:cubicBezTo>
                      <a:pt x="269" y="200"/>
                      <a:pt x="260" y="175"/>
                      <a:pt x="278" y="196"/>
                    </a:cubicBezTo>
                    <a:cubicBezTo>
                      <a:pt x="293" y="214"/>
                      <a:pt x="297" y="228"/>
                      <a:pt x="323" y="235"/>
                    </a:cubicBezTo>
                    <a:cubicBezTo>
                      <a:pt x="293" y="247"/>
                      <a:pt x="277" y="243"/>
                      <a:pt x="242" y="241"/>
                    </a:cubicBezTo>
                    <a:cubicBezTo>
                      <a:pt x="219" y="233"/>
                      <a:pt x="201" y="243"/>
                      <a:pt x="182" y="253"/>
                    </a:cubicBezTo>
                    <a:cubicBezTo>
                      <a:pt x="148" y="270"/>
                      <a:pt x="117" y="277"/>
                      <a:pt x="80" y="280"/>
                    </a:cubicBezTo>
                    <a:cubicBezTo>
                      <a:pt x="66" y="294"/>
                      <a:pt x="36" y="299"/>
                      <a:pt x="17" y="307"/>
                    </a:cubicBezTo>
                    <a:cubicBezTo>
                      <a:pt x="0" y="332"/>
                      <a:pt x="23" y="342"/>
                      <a:pt x="44" y="346"/>
                    </a:cubicBezTo>
                    <a:cubicBezTo>
                      <a:pt x="92" y="367"/>
                      <a:pt x="145" y="388"/>
                      <a:pt x="197" y="397"/>
                    </a:cubicBezTo>
                    <a:cubicBezTo>
                      <a:pt x="202" y="399"/>
                      <a:pt x="212" y="398"/>
                      <a:pt x="212" y="403"/>
                    </a:cubicBezTo>
                    <a:cubicBezTo>
                      <a:pt x="212" y="408"/>
                      <a:pt x="202" y="405"/>
                      <a:pt x="197" y="406"/>
                    </a:cubicBezTo>
                    <a:cubicBezTo>
                      <a:pt x="182" y="410"/>
                      <a:pt x="170" y="416"/>
                      <a:pt x="155" y="421"/>
                    </a:cubicBezTo>
                    <a:cubicBezTo>
                      <a:pt x="139" y="443"/>
                      <a:pt x="136" y="453"/>
                      <a:pt x="128" y="478"/>
                    </a:cubicBezTo>
                    <a:cubicBezTo>
                      <a:pt x="129" y="490"/>
                      <a:pt x="127" y="503"/>
                      <a:pt x="131" y="514"/>
                    </a:cubicBezTo>
                    <a:cubicBezTo>
                      <a:pt x="132" y="517"/>
                      <a:pt x="140" y="510"/>
                      <a:pt x="152" y="505"/>
                    </a:cubicBezTo>
                    <a:cubicBezTo>
                      <a:pt x="164" y="500"/>
                      <a:pt x="176" y="497"/>
                      <a:pt x="188" y="493"/>
                    </a:cubicBezTo>
                    <a:cubicBezTo>
                      <a:pt x="197" y="490"/>
                      <a:pt x="215" y="484"/>
                      <a:pt x="215" y="484"/>
                    </a:cubicBezTo>
                    <a:cubicBezTo>
                      <a:pt x="202" y="465"/>
                      <a:pt x="176" y="461"/>
                      <a:pt x="158" y="448"/>
                    </a:cubicBezTo>
                    <a:cubicBezTo>
                      <a:pt x="135" y="432"/>
                      <a:pt x="109" y="417"/>
                      <a:pt x="89" y="397"/>
                    </a:cubicBezTo>
                    <a:cubicBezTo>
                      <a:pt x="29" y="402"/>
                      <a:pt x="57" y="390"/>
                      <a:pt x="83" y="364"/>
                    </a:cubicBezTo>
                    <a:cubicBezTo>
                      <a:pt x="100" y="325"/>
                      <a:pt x="123" y="294"/>
                      <a:pt x="140" y="253"/>
                    </a:cubicBezTo>
                    <a:cubicBezTo>
                      <a:pt x="146" y="239"/>
                      <a:pt x="154" y="217"/>
                      <a:pt x="164" y="205"/>
                    </a:cubicBezTo>
                    <a:cubicBezTo>
                      <a:pt x="194" y="170"/>
                      <a:pt x="252" y="164"/>
                      <a:pt x="293" y="154"/>
                    </a:cubicBezTo>
                    <a:cubicBezTo>
                      <a:pt x="312" y="128"/>
                      <a:pt x="333" y="132"/>
                      <a:pt x="365" y="130"/>
                    </a:cubicBezTo>
                    <a:cubicBezTo>
                      <a:pt x="361" y="113"/>
                      <a:pt x="345" y="83"/>
                      <a:pt x="332" y="70"/>
                    </a:cubicBezTo>
                    <a:cubicBezTo>
                      <a:pt x="325" y="50"/>
                      <a:pt x="325" y="38"/>
                      <a:pt x="347" y="34"/>
                    </a:cubicBezTo>
                    <a:cubicBezTo>
                      <a:pt x="361" y="27"/>
                      <a:pt x="359" y="28"/>
                      <a:pt x="374" y="22"/>
                    </a:cubicBezTo>
                    <a:cubicBezTo>
                      <a:pt x="377" y="21"/>
                      <a:pt x="383" y="19"/>
                      <a:pt x="383" y="19"/>
                    </a:cubicBezTo>
                  </a:path>
                </a:pathLst>
              </a:custGeom>
              <a:noFill/>
              <a:ln w="3175" cap="flat" cmpd="sng">
                <a:solidFill>
                  <a:srgbClr val="000000"/>
                </a:solidFill>
                <a:prstDash val="solid"/>
                <a:round/>
                <a:headEnd/>
                <a:tailEnd/>
              </a:ln>
              <a:effectLst/>
            </p:spPr>
            <p:txBody>
              <a:bodyPr wrap="none" anchor="ctr"/>
              <a:lstStyle/>
              <a:p>
                <a:endParaRPr lang="ar-SA"/>
              </a:p>
            </p:txBody>
          </p:sp>
        </p:grpSp>
        <p:sp>
          <p:nvSpPr>
            <p:cNvPr id="11281" name="Text Box 17"/>
            <p:cNvSpPr txBox="1">
              <a:spLocks noChangeArrowheads="1"/>
            </p:cNvSpPr>
            <p:nvPr/>
          </p:nvSpPr>
          <p:spPr bwMode="auto">
            <a:xfrm>
              <a:off x="4022" y="2602"/>
              <a:ext cx="1420" cy="924"/>
            </a:xfrm>
            <a:prstGeom prst="rect">
              <a:avLst/>
            </a:prstGeom>
            <a:noFill/>
            <a:ln w="9525">
              <a:noFill/>
              <a:miter lim="800000"/>
              <a:headEnd/>
              <a:tailEnd/>
            </a:ln>
            <a:effectLst/>
          </p:spPr>
          <p:txBody>
            <a:bodyPr wrap="none" anchor="ctr">
              <a:spAutoFit/>
            </a:bodyPr>
            <a:lstStyle/>
            <a:p>
              <a:pPr algn="ctr">
                <a:spcBef>
                  <a:spcPct val="50000"/>
                </a:spcBef>
              </a:pPr>
              <a:r>
                <a:rPr lang="en-US" sz="1800">
                  <a:latin typeface="Arial" pitchFamily="34" charset="0"/>
                </a:rPr>
                <a:t>Damage to all parts</a:t>
              </a:r>
            </a:p>
            <a:p>
              <a:pPr algn="ctr">
                <a:spcBef>
                  <a:spcPct val="50000"/>
                </a:spcBef>
              </a:pPr>
              <a:r>
                <a:rPr lang="en-US" sz="1800">
                  <a:latin typeface="Arial" pitchFamily="34" charset="0"/>
                </a:rPr>
                <a:t>of glomerulus only</a:t>
              </a:r>
            </a:p>
            <a:p>
              <a:pPr algn="ctr">
                <a:spcBef>
                  <a:spcPct val="50000"/>
                </a:spcBef>
              </a:pPr>
              <a:r>
                <a:rPr lang="en-US" sz="1800">
                  <a:solidFill>
                    <a:schemeClr val="accent2"/>
                  </a:solidFill>
                  <a:latin typeface="Arial" pitchFamily="34" charset="0"/>
                </a:rPr>
                <a:t>= </a:t>
              </a:r>
              <a:r>
                <a:rPr lang="en-US" sz="1800" b="1">
                  <a:solidFill>
                    <a:schemeClr val="accent2"/>
                  </a:solidFill>
                  <a:latin typeface="Arial" pitchFamily="34" charset="0"/>
                </a:rPr>
                <a:t>global</a:t>
              </a:r>
              <a:br>
                <a:rPr lang="en-US" sz="1800" b="1">
                  <a:solidFill>
                    <a:schemeClr val="accent2"/>
                  </a:solidFill>
                  <a:latin typeface="Arial" pitchFamily="34" charset="0"/>
                </a:rPr>
              </a:br>
              <a:r>
                <a:rPr lang="en-US" sz="1800" b="1">
                  <a:solidFill>
                    <a:schemeClr val="accent2"/>
                  </a:solidFill>
                  <a:latin typeface="Arial" pitchFamily="34" charset="0"/>
                </a:rPr>
                <a:t>glomerulonephritis</a:t>
              </a:r>
              <a:endParaRPr lang="en-US" sz="1800">
                <a:latin typeface="Arial" pitchFamily="34" charset="0"/>
              </a:endParaRPr>
            </a:p>
          </p:txBody>
        </p:sp>
      </p:grpSp>
      <p:sp>
        <p:nvSpPr>
          <p:cNvPr id="11283" name="Text Box 19"/>
          <p:cNvSpPr txBox="1">
            <a:spLocks noChangeArrowheads="1"/>
          </p:cNvSpPr>
          <p:nvPr/>
        </p:nvSpPr>
        <p:spPr bwMode="auto">
          <a:xfrm>
            <a:off x="2590800" y="1752600"/>
            <a:ext cx="3092450" cy="366713"/>
          </a:xfrm>
          <a:prstGeom prst="rect">
            <a:avLst/>
          </a:prstGeom>
          <a:noFill/>
          <a:ln w="9525">
            <a:noFill/>
            <a:miter lim="800000"/>
            <a:headEnd/>
            <a:tailEnd/>
          </a:ln>
          <a:effectLst/>
        </p:spPr>
        <p:txBody>
          <a:bodyPr wrap="none" anchor="ctr">
            <a:spAutoFit/>
          </a:bodyPr>
          <a:lstStyle/>
          <a:p>
            <a:pPr algn="ctr">
              <a:spcBef>
                <a:spcPct val="50000"/>
              </a:spcBef>
            </a:pPr>
            <a:r>
              <a:rPr lang="en-US" sz="1800" b="1">
                <a:solidFill>
                  <a:schemeClr val="accent2"/>
                </a:solidFill>
                <a:latin typeface="Arial" pitchFamily="34" charset="0"/>
              </a:rPr>
              <a:t>Within a single glomerulus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283"/>
                                        </p:tgtEl>
                                        <p:attrNameLst>
                                          <p:attrName>style.visibility</p:attrName>
                                        </p:attrNameLst>
                                      </p:cBhvr>
                                      <p:to>
                                        <p:strVal val="visible"/>
                                      </p:to>
                                    </p:set>
                                    <p:anim calcmode="lin" valueType="num">
                                      <p:cBhvr additive="base">
                                        <p:cTn id="7" dur="500" fill="hold"/>
                                        <p:tgtEl>
                                          <p:spTgt spid="11283"/>
                                        </p:tgtEl>
                                        <p:attrNameLst>
                                          <p:attrName>ppt_x</p:attrName>
                                        </p:attrNameLst>
                                      </p:cBhvr>
                                      <p:tavLst>
                                        <p:tav tm="0">
                                          <p:val>
                                            <p:strVal val="0-#ppt_w/2"/>
                                          </p:val>
                                        </p:tav>
                                        <p:tav tm="100000">
                                          <p:val>
                                            <p:strVal val="#ppt_x"/>
                                          </p:val>
                                        </p:tav>
                                      </p:tavLst>
                                    </p:anim>
                                    <p:anim calcmode="lin" valueType="num">
                                      <p:cBhvr additive="base">
                                        <p:cTn id="8" dur="500" fill="hold"/>
                                        <p:tgtEl>
                                          <p:spTgt spid="1128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up)">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83"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l="12704" t="48178" r="55817" b="3625"/>
          <a:stretch>
            <a:fillRect/>
          </a:stretch>
        </p:blipFill>
        <p:spPr bwMode="auto">
          <a:xfrm>
            <a:off x="0" y="1676400"/>
            <a:ext cx="4090988" cy="5181600"/>
          </a:xfrm>
          <a:prstGeom prst="rect">
            <a:avLst/>
          </a:prstGeom>
          <a:noFill/>
          <a:ln w="9525">
            <a:noFill/>
            <a:miter lim="800000"/>
            <a:headEnd/>
            <a:tailEnd/>
          </a:ln>
        </p:spPr>
      </p:pic>
      <p:pic>
        <p:nvPicPr>
          <p:cNvPr id="2051" name="Picture 3"/>
          <p:cNvPicPr>
            <a:picLocks noChangeAspect="1" noChangeArrowheads="1"/>
          </p:cNvPicPr>
          <p:nvPr/>
        </p:nvPicPr>
        <p:blipFill>
          <a:blip r:embed="rId2" cstate="print"/>
          <a:srcRect l="46658" t="2454" r="17247" b="10851"/>
          <a:stretch>
            <a:fillRect/>
          </a:stretch>
        </p:blipFill>
        <p:spPr bwMode="auto">
          <a:xfrm>
            <a:off x="4040188" y="0"/>
            <a:ext cx="5103812" cy="6858000"/>
          </a:xfrm>
          <a:prstGeom prst="rect">
            <a:avLst/>
          </a:prstGeom>
          <a:noFill/>
          <a:ln w="9525">
            <a:noFill/>
            <a:miter lim="800000"/>
            <a:headEnd/>
            <a:tailEnd/>
          </a:ln>
        </p:spPr>
      </p:pic>
      <p:sp>
        <p:nvSpPr>
          <p:cNvPr id="2052" name="Text Box 4"/>
          <p:cNvSpPr txBox="1">
            <a:spLocks noChangeArrowheads="1"/>
          </p:cNvSpPr>
          <p:nvPr/>
        </p:nvSpPr>
        <p:spPr bwMode="auto">
          <a:xfrm>
            <a:off x="0" y="457200"/>
            <a:ext cx="3962400" cy="457200"/>
          </a:xfrm>
          <a:prstGeom prst="rect">
            <a:avLst/>
          </a:prstGeom>
          <a:noFill/>
          <a:ln w="9525">
            <a:noFill/>
            <a:miter lim="800000"/>
            <a:headEnd/>
            <a:tailEnd/>
          </a:ln>
          <a:effectLst/>
        </p:spPr>
        <p:txBody>
          <a:bodyPr>
            <a:spAutoFit/>
          </a:bodyPr>
          <a:lstStyle/>
          <a:p>
            <a:pPr>
              <a:spcBef>
                <a:spcPct val="50000"/>
              </a:spcBef>
            </a:pPr>
            <a:r>
              <a:rPr lang="en-US" altLang="zh-CN" dirty="0"/>
              <a:t>Gross Anatomy of the Kidney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04800" y="4419600"/>
            <a:ext cx="1828800" cy="1600200"/>
            <a:chOff x="3744" y="2544"/>
            <a:chExt cx="1152" cy="1025"/>
          </a:xfrm>
        </p:grpSpPr>
        <p:sp>
          <p:nvSpPr>
            <p:cNvPr id="13315" name="Oval 3"/>
            <p:cNvSpPr>
              <a:spLocks noChangeArrowheads="1"/>
            </p:cNvSpPr>
            <p:nvPr/>
          </p:nvSpPr>
          <p:spPr bwMode="auto">
            <a:xfrm>
              <a:off x="4416" y="3072"/>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3316" name="Oval 4"/>
            <p:cNvSpPr>
              <a:spLocks noChangeArrowheads="1"/>
            </p:cNvSpPr>
            <p:nvPr/>
          </p:nvSpPr>
          <p:spPr bwMode="auto">
            <a:xfrm>
              <a:off x="4224" y="2832"/>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3317" name="Oval 5"/>
            <p:cNvSpPr>
              <a:spLocks noChangeArrowheads="1"/>
            </p:cNvSpPr>
            <p:nvPr/>
          </p:nvSpPr>
          <p:spPr bwMode="auto">
            <a:xfrm>
              <a:off x="4176" y="2688"/>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3318" name="Oval 6"/>
            <p:cNvSpPr>
              <a:spLocks noChangeArrowheads="1"/>
            </p:cNvSpPr>
            <p:nvPr/>
          </p:nvSpPr>
          <p:spPr bwMode="auto">
            <a:xfrm>
              <a:off x="4032" y="2784"/>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3319" name="Oval 7"/>
            <p:cNvSpPr>
              <a:spLocks noChangeArrowheads="1"/>
            </p:cNvSpPr>
            <p:nvPr/>
          </p:nvSpPr>
          <p:spPr bwMode="auto">
            <a:xfrm>
              <a:off x="3888" y="2880"/>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3320" name="Oval 8"/>
            <p:cNvSpPr>
              <a:spLocks noChangeArrowheads="1"/>
            </p:cNvSpPr>
            <p:nvPr/>
          </p:nvSpPr>
          <p:spPr bwMode="auto">
            <a:xfrm>
              <a:off x="4080" y="2640"/>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3321" name="Oval 9"/>
            <p:cNvSpPr>
              <a:spLocks noChangeArrowheads="1"/>
            </p:cNvSpPr>
            <p:nvPr/>
          </p:nvSpPr>
          <p:spPr bwMode="auto">
            <a:xfrm>
              <a:off x="4272" y="2592"/>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3322" name="Oval 10"/>
            <p:cNvSpPr>
              <a:spLocks noChangeArrowheads="1"/>
            </p:cNvSpPr>
            <p:nvPr/>
          </p:nvSpPr>
          <p:spPr bwMode="auto">
            <a:xfrm>
              <a:off x="4368" y="2688"/>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3323" name="Oval 11"/>
            <p:cNvSpPr>
              <a:spLocks noChangeArrowheads="1"/>
            </p:cNvSpPr>
            <p:nvPr/>
          </p:nvSpPr>
          <p:spPr bwMode="auto">
            <a:xfrm>
              <a:off x="4320" y="2784"/>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grpSp>
          <p:nvGrpSpPr>
            <p:cNvPr id="3" name="Group 12"/>
            <p:cNvGrpSpPr>
              <a:grpSpLocks/>
            </p:cNvGrpSpPr>
            <p:nvPr/>
          </p:nvGrpSpPr>
          <p:grpSpPr bwMode="auto">
            <a:xfrm>
              <a:off x="3744" y="2544"/>
              <a:ext cx="1152" cy="1025"/>
              <a:chOff x="3600" y="1488"/>
              <a:chExt cx="1152" cy="1025"/>
            </a:xfrm>
          </p:grpSpPr>
          <p:grpSp>
            <p:nvGrpSpPr>
              <p:cNvPr id="4" name="Group 13"/>
              <p:cNvGrpSpPr>
                <a:grpSpLocks/>
              </p:cNvGrpSpPr>
              <p:nvPr/>
            </p:nvGrpSpPr>
            <p:grpSpPr bwMode="auto">
              <a:xfrm>
                <a:off x="3600" y="1488"/>
                <a:ext cx="1152" cy="1025"/>
                <a:chOff x="3600" y="1488"/>
                <a:chExt cx="1152" cy="1025"/>
              </a:xfrm>
            </p:grpSpPr>
            <p:grpSp>
              <p:nvGrpSpPr>
                <p:cNvPr id="5" name="Group 14"/>
                <p:cNvGrpSpPr>
                  <a:grpSpLocks/>
                </p:cNvGrpSpPr>
                <p:nvPr/>
              </p:nvGrpSpPr>
              <p:grpSpPr bwMode="auto">
                <a:xfrm>
                  <a:off x="3600" y="1488"/>
                  <a:ext cx="1152" cy="1025"/>
                  <a:chOff x="3600" y="1488"/>
                  <a:chExt cx="1152" cy="1025"/>
                </a:xfrm>
              </p:grpSpPr>
              <p:graphicFrame>
                <p:nvGraphicFramePr>
                  <p:cNvPr id="13327" name="Object 15"/>
                  <p:cNvGraphicFramePr>
                    <a:graphicFrameLocks noChangeAspect="1"/>
                  </p:cNvGraphicFramePr>
                  <p:nvPr/>
                </p:nvGraphicFramePr>
                <p:xfrm>
                  <a:off x="3600" y="1488"/>
                  <a:ext cx="1152" cy="1025"/>
                </p:xfrm>
                <a:graphic>
                  <a:graphicData uri="http://schemas.openxmlformats.org/presentationml/2006/ole">
                    <p:oleObj spid="_x0000_s8194" name="Bitmap Image" r:id="rId3" imgW="2514286" imgH="2238687" progId="PBrush">
                      <p:embed/>
                    </p:oleObj>
                  </a:graphicData>
                </a:graphic>
              </p:graphicFrame>
              <p:sp>
                <p:nvSpPr>
                  <p:cNvPr id="13328" name="Oval 16"/>
                  <p:cNvSpPr>
                    <a:spLocks noChangeArrowheads="1"/>
                  </p:cNvSpPr>
                  <p:nvPr/>
                </p:nvSpPr>
                <p:spPr bwMode="auto">
                  <a:xfrm flipH="1" flipV="1">
                    <a:off x="3744" y="1728"/>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grpSp>
            <p:sp>
              <p:nvSpPr>
                <p:cNvPr id="13329" name="Oval 17"/>
                <p:cNvSpPr>
                  <a:spLocks noChangeArrowheads="1"/>
                </p:cNvSpPr>
                <p:nvPr/>
              </p:nvSpPr>
              <p:spPr bwMode="auto">
                <a:xfrm>
                  <a:off x="3984" y="1584"/>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3330" name="Oval 18"/>
                <p:cNvSpPr>
                  <a:spLocks noChangeArrowheads="1"/>
                </p:cNvSpPr>
                <p:nvPr/>
              </p:nvSpPr>
              <p:spPr bwMode="auto">
                <a:xfrm>
                  <a:off x="4080" y="1728"/>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3331" name="Oval 19"/>
                <p:cNvSpPr>
                  <a:spLocks noChangeArrowheads="1"/>
                </p:cNvSpPr>
                <p:nvPr/>
              </p:nvSpPr>
              <p:spPr bwMode="auto">
                <a:xfrm>
                  <a:off x="4176" y="1968"/>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3332" name="Oval 20"/>
                <p:cNvSpPr>
                  <a:spLocks noChangeArrowheads="1"/>
                </p:cNvSpPr>
                <p:nvPr/>
              </p:nvSpPr>
              <p:spPr bwMode="auto">
                <a:xfrm>
                  <a:off x="3888" y="1680"/>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3333" name="Oval 21"/>
                <p:cNvSpPr>
                  <a:spLocks noChangeArrowheads="1"/>
                </p:cNvSpPr>
                <p:nvPr/>
              </p:nvSpPr>
              <p:spPr bwMode="auto">
                <a:xfrm>
                  <a:off x="3936" y="1824"/>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3334" name="Oval 22"/>
                <p:cNvSpPr>
                  <a:spLocks noChangeArrowheads="1"/>
                </p:cNvSpPr>
                <p:nvPr/>
              </p:nvSpPr>
              <p:spPr bwMode="auto">
                <a:xfrm>
                  <a:off x="3792" y="1872"/>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3335" name="Oval 23"/>
                <p:cNvSpPr>
                  <a:spLocks noChangeArrowheads="1"/>
                </p:cNvSpPr>
                <p:nvPr/>
              </p:nvSpPr>
              <p:spPr bwMode="auto">
                <a:xfrm>
                  <a:off x="4128" y="1584"/>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3336" name="Oval 24"/>
                <p:cNvSpPr>
                  <a:spLocks noChangeArrowheads="1"/>
                </p:cNvSpPr>
                <p:nvPr/>
              </p:nvSpPr>
              <p:spPr bwMode="auto">
                <a:xfrm>
                  <a:off x="4224" y="1728"/>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3337" name="Oval 25"/>
                <p:cNvSpPr>
                  <a:spLocks noChangeArrowheads="1"/>
                </p:cNvSpPr>
                <p:nvPr/>
              </p:nvSpPr>
              <p:spPr bwMode="auto">
                <a:xfrm>
                  <a:off x="4272" y="1776"/>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grpSp>
          <p:sp>
            <p:nvSpPr>
              <p:cNvPr id="13338" name="Oval 26"/>
              <p:cNvSpPr>
                <a:spLocks noChangeArrowheads="1"/>
              </p:cNvSpPr>
              <p:nvPr/>
            </p:nvSpPr>
            <p:spPr bwMode="auto">
              <a:xfrm>
                <a:off x="4272" y="1920"/>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grpSp>
      </p:grpSp>
      <p:sp>
        <p:nvSpPr>
          <p:cNvPr id="13339" name="Text Box 27"/>
          <p:cNvSpPr txBox="1">
            <a:spLocks noChangeArrowheads="1"/>
          </p:cNvSpPr>
          <p:nvPr/>
        </p:nvSpPr>
        <p:spPr bwMode="auto">
          <a:xfrm>
            <a:off x="304800" y="2438400"/>
            <a:ext cx="8077200" cy="641350"/>
          </a:xfrm>
          <a:prstGeom prst="rect">
            <a:avLst/>
          </a:prstGeom>
          <a:noFill/>
          <a:ln w="9525">
            <a:noFill/>
            <a:miter lim="800000"/>
            <a:headEnd/>
            <a:tailEnd/>
          </a:ln>
          <a:effectLst/>
        </p:spPr>
        <p:txBody>
          <a:bodyPr anchor="ctr">
            <a:spAutoFit/>
          </a:bodyPr>
          <a:lstStyle/>
          <a:p>
            <a:pPr algn="ctr">
              <a:spcBef>
                <a:spcPct val="50000"/>
              </a:spcBef>
            </a:pPr>
            <a:r>
              <a:rPr lang="en-US" sz="1800">
                <a:latin typeface="Arial" pitchFamily="34" charset="0"/>
              </a:rPr>
              <a:t>There is one further pattern of damage within a single glomerulus that</a:t>
            </a:r>
            <a:br>
              <a:rPr lang="en-US" sz="1800">
                <a:latin typeface="Arial" pitchFamily="34" charset="0"/>
              </a:rPr>
            </a:br>
            <a:r>
              <a:rPr lang="en-US" sz="1800">
                <a:latin typeface="Arial" pitchFamily="34" charset="0"/>
              </a:rPr>
              <a:t>is important because it:</a:t>
            </a:r>
          </a:p>
        </p:txBody>
      </p:sp>
      <p:sp>
        <p:nvSpPr>
          <p:cNvPr id="13340" name="Text Box 28"/>
          <p:cNvSpPr txBox="1">
            <a:spLocks noChangeArrowheads="1"/>
          </p:cNvSpPr>
          <p:nvPr/>
        </p:nvSpPr>
        <p:spPr bwMode="auto">
          <a:xfrm>
            <a:off x="609600" y="3352800"/>
            <a:ext cx="8077200" cy="779463"/>
          </a:xfrm>
          <a:prstGeom prst="rect">
            <a:avLst/>
          </a:prstGeom>
          <a:noFill/>
          <a:ln w="9525">
            <a:noFill/>
            <a:miter lim="800000"/>
            <a:headEnd/>
            <a:tailEnd/>
          </a:ln>
          <a:effectLst/>
        </p:spPr>
        <p:txBody>
          <a:bodyPr anchor="ctr">
            <a:spAutoFit/>
          </a:bodyPr>
          <a:lstStyle/>
          <a:p>
            <a:pPr>
              <a:spcBef>
                <a:spcPct val="50000"/>
              </a:spcBef>
            </a:pPr>
            <a:r>
              <a:rPr lang="en-US" sz="1800">
                <a:latin typeface="Arial" pitchFamily="34" charset="0"/>
              </a:rPr>
              <a:t>1.  Signifies very bad news</a:t>
            </a:r>
          </a:p>
          <a:p>
            <a:pPr>
              <a:spcBef>
                <a:spcPct val="50000"/>
              </a:spcBef>
            </a:pPr>
            <a:r>
              <a:rPr lang="en-US" sz="1800">
                <a:latin typeface="Arial" pitchFamily="34" charset="0"/>
              </a:rPr>
              <a:t>2.  Picks out a particular group of patients under the collective title of </a:t>
            </a:r>
          </a:p>
        </p:txBody>
      </p:sp>
      <p:sp>
        <p:nvSpPr>
          <p:cNvPr id="13342" name="Text Box 30"/>
          <p:cNvSpPr txBox="1">
            <a:spLocks noChangeArrowheads="1"/>
          </p:cNvSpPr>
          <p:nvPr/>
        </p:nvSpPr>
        <p:spPr bwMode="auto">
          <a:xfrm>
            <a:off x="1828800" y="381000"/>
            <a:ext cx="4908550" cy="779463"/>
          </a:xfrm>
          <a:prstGeom prst="rect">
            <a:avLst/>
          </a:prstGeom>
          <a:noFill/>
          <a:ln w="9525">
            <a:noFill/>
            <a:miter lim="800000"/>
            <a:headEnd/>
            <a:tailEnd/>
          </a:ln>
          <a:effectLst/>
        </p:spPr>
        <p:txBody>
          <a:bodyPr wrap="none" anchor="ctr">
            <a:spAutoFit/>
          </a:bodyPr>
          <a:lstStyle/>
          <a:p>
            <a:pPr algn="ctr">
              <a:spcBef>
                <a:spcPct val="50000"/>
              </a:spcBef>
            </a:pPr>
            <a:r>
              <a:rPr lang="en-US" sz="1800" b="1">
                <a:latin typeface="Arial" pitchFamily="34" charset="0"/>
              </a:rPr>
              <a:t>Pathological features of glomerulonephritis</a:t>
            </a:r>
          </a:p>
          <a:p>
            <a:pPr algn="ctr">
              <a:spcBef>
                <a:spcPct val="50000"/>
              </a:spcBef>
            </a:pPr>
            <a:r>
              <a:rPr lang="en-US" sz="1800" b="1">
                <a:latin typeface="Arial" pitchFamily="34" charset="0"/>
              </a:rPr>
              <a:t>Descriptive Terms</a:t>
            </a:r>
          </a:p>
        </p:txBody>
      </p:sp>
      <p:sp>
        <p:nvSpPr>
          <p:cNvPr id="13343" name="Text Box 31"/>
          <p:cNvSpPr txBox="1">
            <a:spLocks noChangeArrowheads="1"/>
          </p:cNvSpPr>
          <p:nvPr/>
        </p:nvSpPr>
        <p:spPr bwMode="auto">
          <a:xfrm>
            <a:off x="2667000" y="1219200"/>
            <a:ext cx="3092450" cy="779463"/>
          </a:xfrm>
          <a:prstGeom prst="rect">
            <a:avLst/>
          </a:prstGeom>
          <a:noFill/>
          <a:ln w="9525">
            <a:noFill/>
            <a:miter lim="800000"/>
            <a:headEnd/>
            <a:tailEnd/>
          </a:ln>
          <a:effectLst/>
        </p:spPr>
        <p:txBody>
          <a:bodyPr wrap="none" anchor="ctr">
            <a:spAutoFit/>
          </a:bodyPr>
          <a:lstStyle/>
          <a:p>
            <a:pPr algn="ctr">
              <a:spcBef>
                <a:spcPct val="50000"/>
              </a:spcBef>
            </a:pPr>
            <a:r>
              <a:rPr lang="en-US" sz="1800" b="1">
                <a:solidFill>
                  <a:schemeClr val="accent2"/>
                </a:solidFill>
                <a:latin typeface="Arial" pitchFamily="34" charset="0"/>
              </a:rPr>
              <a:t>Patterns of Damage - 2</a:t>
            </a:r>
          </a:p>
          <a:p>
            <a:pPr algn="ctr">
              <a:spcBef>
                <a:spcPct val="50000"/>
              </a:spcBef>
            </a:pPr>
            <a:r>
              <a:rPr lang="en-US" sz="1800" b="1">
                <a:solidFill>
                  <a:schemeClr val="accent2"/>
                </a:solidFill>
                <a:latin typeface="Arial" pitchFamily="34" charset="0"/>
              </a:rPr>
              <a:t>Within a single glomerulus</a:t>
            </a:r>
          </a:p>
        </p:txBody>
      </p:sp>
      <p:sp>
        <p:nvSpPr>
          <p:cNvPr id="13344" name="Text Box 32"/>
          <p:cNvSpPr txBox="1">
            <a:spLocks noChangeArrowheads="1"/>
          </p:cNvSpPr>
          <p:nvPr/>
        </p:nvSpPr>
        <p:spPr bwMode="auto">
          <a:xfrm>
            <a:off x="3198813" y="6126163"/>
            <a:ext cx="2076450" cy="396875"/>
          </a:xfrm>
          <a:prstGeom prst="rect">
            <a:avLst/>
          </a:prstGeom>
          <a:noFill/>
          <a:ln w="9525">
            <a:noFill/>
            <a:miter lim="800000"/>
            <a:headEnd/>
            <a:tailEnd/>
          </a:ln>
          <a:effectLst/>
        </p:spPr>
        <p:txBody>
          <a:bodyPr wrap="none" anchor="ctr">
            <a:spAutoFit/>
          </a:bodyPr>
          <a:lstStyle/>
          <a:p>
            <a:pPr algn="ctr">
              <a:spcBef>
                <a:spcPct val="50000"/>
              </a:spcBef>
            </a:pPr>
            <a:r>
              <a:rPr lang="en-US" sz="2000" i="1">
                <a:solidFill>
                  <a:srgbClr val="FF3300"/>
                </a:solidFill>
              </a:rPr>
              <a:t>Left click to reveal</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04800" y="4419600"/>
            <a:ext cx="1828800" cy="1600200"/>
            <a:chOff x="3744" y="2544"/>
            <a:chExt cx="1152" cy="1025"/>
          </a:xfrm>
        </p:grpSpPr>
        <p:sp>
          <p:nvSpPr>
            <p:cNvPr id="14339" name="Oval 3"/>
            <p:cNvSpPr>
              <a:spLocks noChangeArrowheads="1"/>
            </p:cNvSpPr>
            <p:nvPr/>
          </p:nvSpPr>
          <p:spPr bwMode="auto">
            <a:xfrm>
              <a:off x="4416" y="3072"/>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4340" name="Oval 4"/>
            <p:cNvSpPr>
              <a:spLocks noChangeArrowheads="1"/>
            </p:cNvSpPr>
            <p:nvPr/>
          </p:nvSpPr>
          <p:spPr bwMode="auto">
            <a:xfrm>
              <a:off x="4224" y="2832"/>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4341" name="Oval 5"/>
            <p:cNvSpPr>
              <a:spLocks noChangeArrowheads="1"/>
            </p:cNvSpPr>
            <p:nvPr/>
          </p:nvSpPr>
          <p:spPr bwMode="auto">
            <a:xfrm>
              <a:off x="4176" y="2688"/>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4342" name="Oval 6"/>
            <p:cNvSpPr>
              <a:spLocks noChangeArrowheads="1"/>
            </p:cNvSpPr>
            <p:nvPr/>
          </p:nvSpPr>
          <p:spPr bwMode="auto">
            <a:xfrm>
              <a:off x="4032" y="2784"/>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4343" name="Oval 7"/>
            <p:cNvSpPr>
              <a:spLocks noChangeArrowheads="1"/>
            </p:cNvSpPr>
            <p:nvPr/>
          </p:nvSpPr>
          <p:spPr bwMode="auto">
            <a:xfrm>
              <a:off x="3888" y="2880"/>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4344" name="Oval 8"/>
            <p:cNvSpPr>
              <a:spLocks noChangeArrowheads="1"/>
            </p:cNvSpPr>
            <p:nvPr/>
          </p:nvSpPr>
          <p:spPr bwMode="auto">
            <a:xfrm>
              <a:off x="4080" y="2640"/>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4345" name="Oval 9"/>
            <p:cNvSpPr>
              <a:spLocks noChangeArrowheads="1"/>
            </p:cNvSpPr>
            <p:nvPr/>
          </p:nvSpPr>
          <p:spPr bwMode="auto">
            <a:xfrm>
              <a:off x="4272" y="2592"/>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4346" name="Oval 10"/>
            <p:cNvSpPr>
              <a:spLocks noChangeArrowheads="1"/>
            </p:cNvSpPr>
            <p:nvPr/>
          </p:nvSpPr>
          <p:spPr bwMode="auto">
            <a:xfrm>
              <a:off x="4368" y="2688"/>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4347" name="Oval 11"/>
            <p:cNvSpPr>
              <a:spLocks noChangeArrowheads="1"/>
            </p:cNvSpPr>
            <p:nvPr/>
          </p:nvSpPr>
          <p:spPr bwMode="auto">
            <a:xfrm>
              <a:off x="4320" y="2784"/>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grpSp>
          <p:nvGrpSpPr>
            <p:cNvPr id="3" name="Group 12"/>
            <p:cNvGrpSpPr>
              <a:grpSpLocks/>
            </p:cNvGrpSpPr>
            <p:nvPr/>
          </p:nvGrpSpPr>
          <p:grpSpPr bwMode="auto">
            <a:xfrm>
              <a:off x="3744" y="2544"/>
              <a:ext cx="1152" cy="1025"/>
              <a:chOff x="3600" y="1488"/>
              <a:chExt cx="1152" cy="1025"/>
            </a:xfrm>
          </p:grpSpPr>
          <p:grpSp>
            <p:nvGrpSpPr>
              <p:cNvPr id="4" name="Group 13"/>
              <p:cNvGrpSpPr>
                <a:grpSpLocks/>
              </p:cNvGrpSpPr>
              <p:nvPr/>
            </p:nvGrpSpPr>
            <p:grpSpPr bwMode="auto">
              <a:xfrm>
                <a:off x="3600" y="1488"/>
                <a:ext cx="1152" cy="1025"/>
                <a:chOff x="3600" y="1488"/>
                <a:chExt cx="1152" cy="1025"/>
              </a:xfrm>
            </p:grpSpPr>
            <p:grpSp>
              <p:nvGrpSpPr>
                <p:cNvPr id="5" name="Group 14"/>
                <p:cNvGrpSpPr>
                  <a:grpSpLocks/>
                </p:cNvGrpSpPr>
                <p:nvPr/>
              </p:nvGrpSpPr>
              <p:grpSpPr bwMode="auto">
                <a:xfrm>
                  <a:off x="3600" y="1488"/>
                  <a:ext cx="1152" cy="1025"/>
                  <a:chOff x="3600" y="1488"/>
                  <a:chExt cx="1152" cy="1025"/>
                </a:xfrm>
              </p:grpSpPr>
              <p:graphicFrame>
                <p:nvGraphicFramePr>
                  <p:cNvPr id="14351" name="Object 15"/>
                  <p:cNvGraphicFramePr>
                    <a:graphicFrameLocks noChangeAspect="1"/>
                  </p:cNvGraphicFramePr>
                  <p:nvPr/>
                </p:nvGraphicFramePr>
                <p:xfrm>
                  <a:off x="3600" y="1488"/>
                  <a:ext cx="1152" cy="1025"/>
                </p:xfrm>
                <a:graphic>
                  <a:graphicData uri="http://schemas.openxmlformats.org/presentationml/2006/ole">
                    <p:oleObj spid="_x0000_s9218" name="Bitmap Image" r:id="rId3" imgW="2514286" imgH="2238687" progId="PBrush">
                      <p:embed/>
                    </p:oleObj>
                  </a:graphicData>
                </a:graphic>
              </p:graphicFrame>
              <p:sp>
                <p:nvSpPr>
                  <p:cNvPr id="14352" name="Oval 16"/>
                  <p:cNvSpPr>
                    <a:spLocks noChangeArrowheads="1"/>
                  </p:cNvSpPr>
                  <p:nvPr/>
                </p:nvSpPr>
                <p:spPr bwMode="auto">
                  <a:xfrm flipH="1" flipV="1">
                    <a:off x="3744" y="1728"/>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grpSp>
            <p:sp>
              <p:nvSpPr>
                <p:cNvPr id="14353" name="Oval 17"/>
                <p:cNvSpPr>
                  <a:spLocks noChangeArrowheads="1"/>
                </p:cNvSpPr>
                <p:nvPr/>
              </p:nvSpPr>
              <p:spPr bwMode="auto">
                <a:xfrm>
                  <a:off x="3984" y="1584"/>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4354" name="Oval 18"/>
                <p:cNvSpPr>
                  <a:spLocks noChangeArrowheads="1"/>
                </p:cNvSpPr>
                <p:nvPr/>
              </p:nvSpPr>
              <p:spPr bwMode="auto">
                <a:xfrm>
                  <a:off x="4080" y="1728"/>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4355" name="Oval 19"/>
                <p:cNvSpPr>
                  <a:spLocks noChangeArrowheads="1"/>
                </p:cNvSpPr>
                <p:nvPr/>
              </p:nvSpPr>
              <p:spPr bwMode="auto">
                <a:xfrm>
                  <a:off x="4176" y="1968"/>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4356" name="Oval 20"/>
                <p:cNvSpPr>
                  <a:spLocks noChangeArrowheads="1"/>
                </p:cNvSpPr>
                <p:nvPr/>
              </p:nvSpPr>
              <p:spPr bwMode="auto">
                <a:xfrm>
                  <a:off x="3888" y="1680"/>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4357" name="Oval 21"/>
                <p:cNvSpPr>
                  <a:spLocks noChangeArrowheads="1"/>
                </p:cNvSpPr>
                <p:nvPr/>
              </p:nvSpPr>
              <p:spPr bwMode="auto">
                <a:xfrm>
                  <a:off x="3936" y="1824"/>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4358" name="Oval 22"/>
                <p:cNvSpPr>
                  <a:spLocks noChangeArrowheads="1"/>
                </p:cNvSpPr>
                <p:nvPr/>
              </p:nvSpPr>
              <p:spPr bwMode="auto">
                <a:xfrm>
                  <a:off x="3792" y="1872"/>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4359" name="Oval 23"/>
                <p:cNvSpPr>
                  <a:spLocks noChangeArrowheads="1"/>
                </p:cNvSpPr>
                <p:nvPr/>
              </p:nvSpPr>
              <p:spPr bwMode="auto">
                <a:xfrm>
                  <a:off x="4128" y="1584"/>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4360" name="Oval 24"/>
                <p:cNvSpPr>
                  <a:spLocks noChangeArrowheads="1"/>
                </p:cNvSpPr>
                <p:nvPr/>
              </p:nvSpPr>
              <p:spPr bwMode="auto">
                <a:xfrm>
                  <a:off x="4224" y="1728"/>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4361" name="Oval 25"/>
                <p:cNvSpPr>
                  <a:spLocks noChangeArrowheads="1"/>
                </p:cNvSpPr>
                <p:nvPr/>
              </p:nvSpPr>
              <p:spPr bwMode="auto">
                <a:xfrm>
                  <a:off x="4272" y="1776"/>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grpSp>
          <p:sp>
            <p:nvSpPr>
              <p:cNvPr id="14362" name="Oval 26"/>
              <p:cNvSpPr>
                <a:spLocks noChangeArrowheads="1"/>
              </p:cNvSpPr>
              <p:nvPr/>
            </p:nvSpPr>
            <p:spPr bwMode="auto">
              <a:xfrm>
                <a:off x="4272" y="1920"/>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grpSp>
      </p:grpSp>
      <p:sp>
        <p:nvSpPr>
          <p:cNvPr id="14363" name="Text Box 27"/>
          <p:cNvSpPr txBox="1">
            <a:spLocks noChangeArrowheads="1"/>
          </p:cNvSpPr>
          <p:nvPr/>
        </p:nvSpPr>
        <p:spPr bwMode="auto">
          <a:xfrm>
            <a:off x="304800" y="2438400"/>
            <a:ext cx="8077200" cy="641350"/>
          </a:xfrm>
          <a:prstGeom prst="rect">
            <a:avLst/>
          </a:prstGeom>
          <a:noFill/>
          <a:ln w="9525">
            <a:noFill/>
            <a:miter lim="800000"/>
            <a:headEnd/>
            <a:tailEnd/>
          </a:ln>
          <a:effectLst/>
        </p:spPr>
        <p:txBody>
          <a:bodyPr anchor="ctr">
            <a:spAutoFit/>
          </a:bodyPr>
          <a:lstStyle/>
          <a:p>
            <a:pPr algn="ctr">
              <a:spcBef>
                <a:spcPct val="50000"/>
              </a:spcBef>
            </a:pPr>
            <a:r>
              <a:rPr lang="en-US" sz="1800">
                <a:latin typeface="Arial" pitchFamily="34" charset="0"/>
              </a:rPr>
              <a:t>There is one further pattern of damage within a single glomerulus that</a:t>
            </a:r>
            <a:br>
              <a:rPr lang="en-US" sz="1800">
                <a:latin typeface="Arial" pitchFamily="34" charset="0"/>
              </a:rPr>
            </a:br>
            <a:r>
              <a:rPr lang="en-US" sz="1800">
                <a:latin typeface="Arial" pitchFamily="34" charset="0"/>
              </a:rPr>
              <a:t>is important because it:</a:t>
            </a:r>
          </a:p>
        </p:txBody>
      </p:sp>
      <p:sp>
        <p:nvSpPr>
          <p:cNvPr id="14364" name="Text Box 28"/>
          <p:cNvSpPr txBox="1">
            <a:spLocks noChangeArrowheads="1"/>
          </p:cNvSpPr>
          <p:nvPr/>
        </p:nvSpPr>
        <p:spPr bwMode="auto">
          <a:xfrm>
            <a:off x="533400" y="3352800"/>
            <a:ext cx="8077200" cy="779463"/>
          </a:xfrm>
          <a:prstGeom prst="rect">
            <a:avLst/>
          </a:prstGeom>
          <a:noFill/>
          <a:ln w="9525">
            <a:noFill/>
            <a:miter lim="800000"/>
            <a:headEnd/>
            <a:tailEnd/>
          </a:ln>
          <a:effectLst/>
        </p:spPr>
        <p:txBody>
          <a:bodyPr anchor="ctr">
            <a:spAutoFit/>
          </a:bodyPr>
          <a:lstStyle/>
          <a:p>
            <a:pPr>
              <a:spcBef>
                <a:spcPct val="50000"/>
              </a:spcBef>
            </a:pPr>
            <a:r>
              <a:rPr lang="en-US" sz="1800">
                <a:latin typeface="Arial" pitchFamily="34" charset="0"/>
              </a:rPr>
              <a:t>1.  Signifies very bad news</a:t>
            </a:r>
          </a:p>
          <a:p>
            <a:pPr>
              <a:spcBef>
                <a:spcPct val="50000"/>
              </a:spcBef>
            </a:pPr>
            <a:r>
              <a:rPr lang="en-US" sz="1800">
                <a:latin typeface="Arial" pitchFamily="34" charset="0"/>
              </a:rPr>
              <a:t>2.  Picks out a particular group of patients under the collective title of 	</a:t>
            </a:r>
          </a:p>
        </p:txBody>
      </p:sp>
      <p:sp>
        <p:nvSpPr>
          <p:cNvPr id="14365" name="Text Box 29">
            <a:hlinkClick r:id="rId4" action="ppaction://hlinksldjump"/>
          </p:cNvPr>
          <p:cNvSpPr txBox="1">
            <a:spLocks noChangeArrowheads="1"/>
          </p:cNvSpPr>
          <p:nvPr/>
        </p:nvSpPr>
        <p:spPr bwMode="auto">
          <a:xfrm>
            <a:off x="4727282" y="6108978"/>
            <a:ext cx="184730" cy="369332"/>
          </a:xfrm>
          <a:prstGeom prst="rect">
            <a:avLst/>
          </a:prstGeom>
          <a:noFill/>
          <a:ln w="9525">
            <a:solidFill>
              <a:schemeClr val="tx1"/>
            </a:solidFill>
            <a:miter lim="800000"/>
            <a:headEnd/>
            <a:tailEnd/>
          </a:ln>
          <a:effectLst/>
        </p:spPr>
        <p:txBody>
          <a:bodyPr wrap="none" anchor="ctr">
            <a:spAutoFit/>
          </a:bodyPr>
          <a:lstStyle/>
          <a:p>
            <a:pPr algn="ctr">
              <a:spcBef>
                <a:spcPct val="50000"/>
              </a:spcBef>
            </a:pPr>
            <a:endParaRPr lang="en-US" sz="1800" b="1" i="1" dirty="0">
              <a:solidFill>
                <a:srgbClr val="FF3300"/>
              </a:solidFill>
            </a:endParaRPr>
          </a:p>
        </p:txBody>
      </p:sp>
      <p:sp>
        <p:nvSpPr>
          <p:cNvPr id="14366" name="AutoShape 30">
            <a:hlinkClick r:id="rId5" action="ppaction://hlinksldjump"/>
          </p:cNvPr>
          <p:cNvSpPr>
            <a:spLocks noChangeArrowheads="1"/>
          </p:cNvSpPr>
          <p:nvPr/>
        </p:nvSpPr>
        <p:spPr bwMode="auto">
          <a:xfrm>
            <a:off x="4800600" y="4800600"/>
            <a:ext cx="3962400" cy="990600"/>
          </a:xfrm>
          <a:prstGeom prst="wedgeRectCallout">
            <a:avLst>
              <a:gd name="adj1" fmla="val -84296"/>
              <a:gd name="adj2" fmla="val -68588"/>
            </a:avLst>
          </a:prstGeom>
          <a:noFill/>
          <a:ln w="9525">
            <a:solidFill>
              <a:srgbClr val="000000"/>
            </a:solidFill>
            <a:miter lim="800000"/>
            <a:headEnd/>
            <a:tailEnd/>
          </a:ln>
          <a:effectLst/>
        </p:spPr>
        <p:txBody>
          <a:bodyPr wrap="none" anchor="ctr"/>
          <a:lstStyle/>
          <a:p>
            <a:pPr algn="ctr"/>
            <a:r>
              <a:rPr lang="en-US" sz="1800" b="1" i="1">
                <a:solidFill>
                  <a:srgbClr val="FF3300"/>
                </a:solidFill>
              </a:rPr>
              <a:t>Rapidly Progressive Glomerulonephritis</a:t>
            </a:r>
            <a:br>
              <a:rPr lang="en-US" sz="1800" b="1" i="1">
                <a:solidFill>
                  <a:srgbClr val="FF3300"/>
                </a:solidFill>
              </a:rPr>
            </a:br>
            <a:r>
              <a:rPr lang="en-US" sz="1800" b="1" i="1">
                <a:solidFill>
                  <a:srgbClr val="FF3300"/>
                </a:solidFill>
              </a:rPr>
              <a:t> is uncommon but very serious.</a:t>
            </a:r>
          </a:p>
          <a:p>
            <a:pPr algn="ctr"/>
            <a:r>
              <a:rPr lang="en-US" sz="1800" b="1" i="1">
                <a:solidFill>
                  <a:srgbClr val="FF3300"/>
                </a:solidFill>
              </a:rPr>
              <a:t>Click here to learn more about it</a:t>
            </a:r>
            <a:endParaRPr lang="en-US" sz="1800" b="1"/>
          </a:p>
        </p:txBody>
      </p:sp>
      <p:sp>
        <p:nvSpPr>
          <p:cNvPr id="14367" name="Text Box 31"/>
          <p:cNvSpPr txBox="1">
            <a:spLocks noChangeArrowheads="1"/>
          </p:cNvSpPr>
          <p:nvPr/>
        </p:nvSpPr>
        <p:spPr bwMode="auto">
          <a:xfrm>
            <a:off x="1828800" y="381000"/>
            <a:ext cx="4908550" cy="779463"/>
          </a:xfrm>
          <a:prstGeom prst="rect">
            <a:avLst/>
          </a:prstGeom>
          <a:noFill/>
          <a:ln w="9525">
            <a:noFill/>
            <a:miter lim="800000"/>
            <a:headEnd/>
            <a:tailEnd/>
          </a:ln>
          <a:effectLst/>
        </p:spPr>
        <p:txBody>
          <a:bodyPr wrap="none" anchor="ctr">
            <a:spAutoFit/>
          </a:bodyPr>
          <a:lstStyle/>
          <a:p>
            <a:pPr algn="ctr">
              <a:spcBef>
                <a:spcPct val="50000"/>
              </a:spcBef>
            </a:pPr>
            <a:r>
              <a:rPr lang="en-US" sz="1800" b="1">
                <a:latin typeface="Arial" pitchFamily="34" charset="0"/>
              </a:rPr>
              <a:t>Pathological features of glomerulonephritis</a:t>
            </a:r>
          </a:p>
          <a:p>
            <a:pPr algn="ctr">
              <a:spcBef>
                <a:spcPct val="50000"/>
              </a:spcBef>
            </a:pPr>
            <a:r>
              <a:rPr lang="en-US" sz="1800" b="1">
                <a:latin typeface="Arial" pitchFamily="34" charset="0"/>
              </a:rPr>
              <a:t>Descriptive Terms</a:t>
            </a:r>
          </a:p>
        </p:txBody>
      </p:sp>
      <p:sp>
        <p:nvSpPr>
          <p:cNvPr id="14368" name="Text Box 32"/>
          <p:cNvSpPr txBox="1">
            <a:spLocks noChangeArrowheads="1"/>
          </p:cNvSpPr>
          <p:nvPr/>
        </p:nvSpPr>
        <p:spPr bwMode="auto">
          <a:xfrm>
            <a:off x="2667000" y="1219200"/>
            <a:ext cx="3092450" cy="779463"/>
          </a:xfrm>
          <a:prstGeom prst="rect">
            <a:avLst/>
          </a:prstGeom>
          <a:noFill/>
          <a:ln w="9525">
            <a:noFill/>
            <a:miter lim="800000"/>
            <a:headEnd/>
            <a:tailEnd/>
          </a:ln>
          <a:effectLst/>
        </p:spPr>
        <p:txBody>
          <a:bodyPr wrap="none" anchor="ctr">
            <a:spAutoFit/>
          </a:bodyPr>
          <a:lstStyle/>
          <a:p>
            <a:pPr algn="ctr">
              <a:spcBef>
                <a:spcPct val="50000"/>
              </a:spcBef>
            </a:pPr>
            <a:r>
              <a:rPr lang="en-US" sz="1800" b="1">
                <a:solidFill>
                  <a:schemeClr val="accent2"/>
                </a:solidFill>
                <a:latin typeface="Arial" pitchFamily="34" charset="0"/>
              </a:rPr>
              <a:t>Patterns of Damage - 2</a:t>
            </a:r>
          </a:p>
          <a:p>
            <a:pPr algn="ctr">
              <a:spcBef>
                <a:spcPct val="50000"/>
              </a:spcBef>
            </a:pPr>
            <a:r>
              <a:rPr lang="en-US" sz="1800" b="1">
                <a:solidFill>
                  <a:schemeClr val="accent2"/>
                </a:solidFill>
                <a:latin typeface="Arial" pitchFamily="34" charset="0"/>
              </a:rPr>
              <a:t>Within a single glomerulus</a:t>
            </a:r>
          </a:p>
        </p:txBody>
      </p:sp>
      <p:sp>
        <p:nvSpPr>
          <p:cNvPr id="14369" name="Text Box 33"/>
          <p:cNvSpPr txBox="1">
            <a:spLocks noChangeArrowheads="1"/>
          </p:cNvSpPr>
          <p:nvPr/>
        </p:nvSpPr>
        <p:spPr bwMode="auto">
          <a:xfrm>
            <a:off x="1828800" y="4267200"/>
            <a:ext cx="4800600" cy="366713"/>
          </a:xfrm>
          <a:prstGeom prst="rect">
            <a:avLst/>
          </a:prstGeom>
          <a:noFill/>
          <a:ln w="9525">
            <a:noFill/>
            <a:miter lim="800000"/>
            <a:headEnd/>
            <a:tailEnd/>
          </a:ln>
          <a:effectLst/>
        </p:spPr>
        <p:txBody>
          <a:bodyPr anchor="ctr">
            <a:spAutoFit/>
          </a:bodyPr>
          <a:lstStyle/>
          <a:p>
            <a:pPr>
              <a:spcBef>
                <a:spcPct val="50000"/>
              </a:spcBef>
            </a:pPr>
            <a:r>
              <a:rPr lang="en-US" sz="1800">
                <a:latin typeface="Arial" pitchFamily="34" charset="0"/>
              </a:rPr>
              <a:t>Rapidly Progressive Glomerulonephritis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369"/>
                                        </p:tgtEl>
                                        <p:attrNameLst>
                                          <p:attrName>style.visibility</p:attrName>
                                        </p:attrNameLst>
                                      </p:cBhvr>
                                      <p:to>
                                        <p:strVal val="visible"/>
                                      </p:to>
                                    </p:set>
                                    <p:animEffect transition="in" filter="wipe(up)">
                                      <p:cBhvr>
                                        <p:cTn id="7" dur="500"/>
                                        <p:tgtEl>
                                          <p:spTgt spid="1436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4366"/>
                                        </p:tgtEl>
                                        <p:attrNameLst>
                                          <p:attrName>style.visibility</p:attrName>
                                        </p:attrNameLst>
                                      </p:cBhvr>
                                      <p:to>
                                        <p:strVal val="visible"/>
                                      </p:to>
                                    </p:set>
                                    <p:animEffect transition="in" filter="wipe(up)">
                                      <p:cBhvr>
                                        <p:cTn id="11" dur="500"/>
                                        <p:tgtEl>
                                          <p:spTgt spid="1436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4365"/>
                                        </p:tgtEl>
                                        <p:attrNameLst>
                                          <p:attrName>style.visibility</p:attrName>
                                        </p:attrNameLst>
                                      </p:cBhvr>
                                      <p:to>
                                        <p:strVal val="visible"/>
                                      </p:to>
                                    </p:set>
                                    <p:animEffect transition="in" filter="wipe(up)">
                                      <p:cBhvr>
                                        <p:cTn id="15" dur="500"/>
                                        <p:tgtEl>
                                          <p:spTgt spid="14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65" grpId="0" animBg="1" autoUpdateAnimBg="0"/>
      <p:bldP spid="14366" grpId="0" animBg="1" autoUpdateAnimBg="0"/>
      <p:bldP spid="14369"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81000" y="2895600"/>
            <a:ext cx="1828800" cy="1600200"/>
            <a:chOff x="3744" y="2544"/>
            <a:chExt cx="1152" cy="1025"/>
          </a:xfrm>
        </p:grpSpPr>
        <p:sp>
          <p:nvSpPr>
            <p:cNvPr id="17411" name="Oval 3"/>
            <p:cNvSpPr>
              <a:spLocks noChangeArrowheads="1"/>
            </p:cNvSpPr>
            <p:nvPr/>
          </p:nvSpPr>
          <p:spPr bwMode="auto">
            <a:xfrm>
              <a:off x="4416" y="3072"/>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7412" name="Oval 4"/>
            <p:cNvSpPr>
              <a:spLocks noChangeArrowheads="1"/>
            </p:cNvSpPr>
            <p:nvPr/>
          </p:nvSpPr>
          <p:spPr bwMode="auto">
            <a:xfrm>
              <a:off x="4224" y="2832"/>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7413" name="Oval 5"/>
            <p:cNvSpPr>
              <a:spLocks noChangeArrowheads="1"/>
            </p:cNvSpPr>
            <p:nvPr/>
          </p:nvSpPr>
          <p:spPr bwMode="auto">
            <a:xfrm>
              <a:off x="4176" y="2688"/>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7414" name="Oval 6"/>
            <p:cNvSpPr>
              <a:spLocks noChangeArrowheads="1"/>
            </p:cNvSpPr>
            <p:nvPr/>
          </p:nvSpPr>
          <p:spPr bwMode="auto">
            <a:xfrm>
              <a:off x="4032" y="2784"/>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7415" name="Oval 7"/>
            <p:cNvSpPr>
              <a:spLocks noChangeArrowheads="1"/>
            </p:cNvSpPr>
            <p:nvPr/>
          </p:nvSpPr>
          <p:spPr bwMode="auto">
            <a:xfrm>
              <a:off x="3888" y="2880"/>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7416" name="Oval 8"/>
            <p:cNvSpPr>
              <a:spLocks noChangeArrowheads="1"/>
            </p:cNvSpPr>
            <p:nvPr/>
          </p:nvSpPr>
          <p:spPr bwMode="auto">
            <a:xfrm>
              <a:off x="4080" y="2640"/>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7417" name="Oval 9"/>
            <p:cNvSpPr>
              <a:spLocks noChangeArrowheads="1"/>
            </p:cNvSpPr>
            <p:nvPr/>
          </p:nvSpPr>
          <p:spPr bwMode="auto">
            <a:xfrm>
              <a:off x="4272" y="2592"/>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7418" name="Oval 10"/>
            <p:cNvSpPr>
              <a:spLocks noChangeArrowheads="1"/>
            </p:cNvSpPr>
            <p:nvPr/>
          </p:nvSpPr>
          <p:spPr bwMode="auto">
            <a:xfrm>
              <a:off x="4368" y="2688"/>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7419" name="Oval 11"/>
            <p:cNvSpPr>
              <a:spLocks noChangeArrowheads="1"/>
            </p:cNvSpPr>
            <p:nvPr/>
          </p:nvSpPr>
          <p:spPr bwMode="auto">
            <a:xfrm>
              <a:off x="4320" y="2784"/>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grpSp>
          <p:nvGrpSpPr>
            <p:cNvPr id="3" name="Group 12"/>
            <p:cNvGrpSpPr>
              <a:grpSpLocks/>
            </p:cNvGrpSpPr>
            <p:nvPr/>
          </p:nvGrpSpPr>
          <p:grpSpPr bwMode="auto">
            <a:xfrm>
              <a:off x="3744" y="2544"/>
              <a:ext cx="1152" cy="1025"/>
              <a:chOff x="3600" y="1488"/>
              <a:chExt cx="1152" cy="1025"/>
            </a:xfrm>
          </p:grpSpPr>
          <p:grpSp>
            <p:nvGrpSpPr>
              <p:cNvPr id="4" name="Group 13"/>
              <p:cNvGrpSpPr>
                <a:grpSpLocks/>
              </p:cNvGrpSpPr>
              <p:nvPr/>
            </p:nvGrpSpPr>
            <p:grpSpPr bwMode="auto">
              <a:xfrm>
                <a:off x="3600" y="1488"/>
                <a:ext cx="1152" cy="1025"/>
                <a:chOff x="3600" y="1488"/>
                <a:chExt cx="1152" cy="1025"/>
              </a:xfrm>
            </p:grpSpPr>
            <p:grpSp>
              <p:nvGrpSpPr>
                <p:cNvPr id="5" name="Group 14"/>
                <p:cNvGrpSpPr>
                  <a:grpSpLocks/>
                </p:cNvGrpSpPr>
                <p:nvPr/>
              </p:nvGrpSpPr>
              <p:grpSpPr bwMode="auto">
                <a:xfrm>
                  <a:off x="3600" y="1488"/>
                  <a:ext cx="1152" cy="1025"/>
                  <a:chOff x="3600" y="1488"/>
                  <a:chExt cx="1152" cy="1025"/>
                </a:xfrm>
              </p:grpSpPr>
              <p:graphicFrame>
                <p:nvGraphicFramePr>
                  <p:cNvPr id="17423" name="Object 15"/>
                  <p:cNvGraphicFramePr>
                    <a:graphicFrameLocks noChangeAspect="1"/>
                  </p:cNvGraphicFramePr>
                  <p:nvPr/>
                </p:nvGraphicFramePr>
                <p:xfrm>
                  <a:off x="3600" y="1488"/>
                  <a:ext cx="1152" cy="1025"/>
                </p:xfrm>
                <a:graphic>
                  <a:graphicData uri="http://schemas.openxmlformats.org/presentationml/2006/ole">
                    <p:oleObj spid="_x0000_s10242" name="Bitmap Image" r:id="rId3" imgW="2514286" imgH="2238687" progId="PBrush">
                      <p:embed/>
                    </p:oleObj>
                  </a:graphicData>
                </a:graphic>
              </p:graphicFrame>
              <p:sp>
                <p:nvSpPr>
                  <p:cNvPr id="17424" name="Oval 16"/>
                  <p:cNvSpPr>
                    <a:spLocks noChangeArrowheads="1"/>
                  </p:cNvSpPr>
                  <p:nvPr/>
                </p:nvSpPr>
                <p:spPr bwMode="auto">
                  <a:xfrm flipH="1" flipV="1">
                    <a:off x="3744" y="1728"/>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grpSp>
            <p:sp>
              <p:nvSpPr>
                <p:cNvPr id="17425" name="Oval 17"/>
                <p:cNvSpPr>
                  <a:spLocks noChangeArrowheads="1"/>
                </p:cNvSpPr>
                <p:nvPr/>
              </p:nvSpPr>
              <p:spPr bwMode="auto">
                <a:xfrm>
                  <a:off x="3984" y="1584"/>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7426" name="Oval 18"/>
                <p:cNvSpPr>
                  <a:spLocks noChangeArrowheads="1"/>
                </p:cNvSpPr>
                <p:nvPr/>
              </p:nvSpPr>
              <p:spPr bwMode="auto">
                <a:xfrm>
                  <a:off x="4080" y="1728"/>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7427" name="Oval 19"/>
                <p:cNvSpPr>
                  <a:spLocks noChangeArrowheads="1"/>
                </p:cNvSpPr>
                <p:nvPr/>
              </p:nvSpPr>
              <p:spPr bwMode="auto">
                <a:xfrm>
                  <a:off x="4176" y="1968"/>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7428" name="Oval 20"/>
                <p:cNvSpPr>
                  <a:spLocks noChangeArrowheads="1"/>
                </p:cNvSpPr>
                <p:nvPr/>
              </p:nvSpPr>
              <p:spPr bwMode="auto">
                <a:xfrm>
                  <a:off x="3888" y="1680"/>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7429" name="Oval 21"/>
                <p:cNvSpPr>
                  <a:spLocks noChangeArrowheads="1"/>
                </p:cNvSpPr>
                <p:nvPr/>
              </p:nvSpPr>
              <p:spPr bwMode="auto">
                <a:xfrm>
                  <a:off x="3936" y="1824"/>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7430" name="Oval 22"/>
                <p:cNvSpPr>
                  <a:spLocks noChangeArrowheads="1"/>
                </p:cNvSpPr>
                <p:nvPr/>
              </p:nvSpPr>
              <p:spPr bwMode="auto">
                <a:xfrm>
                  <a:off x="3792" y="1872"/>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7431" name="Oval 23"/>
                <p:cNvSpPr>
                  <a:spLocks noChangeArrowheads="1"/>
                </p:cNvSpPr>
                <p:nvPr/>
              </p:nvSpPr>
              <p:spPr bwMode="auto">
                <a:xfrm>
                  <a:off x="4128" y="1584"/>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7432" name="Oval 24"/>
                <p:cNvSpPr>
                  <a:spLocks noChangeArrowheads="1"/>
                </p:cNvSpPr>
                <p:nvPr/>
              </p:nvSpPr>
              <p:spPr bwMode="auto">
                <a:xfrm>
                  <a:off x="4224" y="1728"/>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7433" name="Oval 25"/>
                <p:cNvSpPr>
                  <a:spLocks noChangeArrowheads="1"/>
                </p:cNvSpPr>
                <p:nvPr/>
              </p:nvSpPr>
              <p:spPr bwMode="auto">
                <a:xfrm>
                  <a:off x="4272" y="1776"/>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grpSp>
          <p:sp>
            <p:nvSpPr>
              <p:cNvPr id="17434" name="Oval 26"/>
              <p:cNvSpPr>
                <a:spLocks noChangeArrowheads="1"/>
              </p:cNvSpPr>
              <p:nvPr/>
            </p:nvSpPr>
            <p:spPr bwMode="auto">
              <a:xfrm>
                <a:off x="4272" y="1920"/>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grpSp>
      </p:grpSp>
      <p:sp>
        <p:nvSpPr>
          <p:cNvPr id="17436" name="Text Box 28"/>
          <p:cNvSpPr txBox="1">
            <a:spLocks noChangeArrowheads="1"/>
          </p:cNvSpPr>
          <p:nvPr/>
        </p:nvSpPr>
        <p:spPr bwMode="auto">
          <a:xfrm>
            <a:off x="2971800" y="2362200"/>
            <a:ext cx="5486400" cy="1879600"/>
          </a:xfrm>
          <a:prstGeom prst="rect">
            <a:avLst/>
          </a:prstGeom>
          <a:noFill/>
          <a:ln w="9525">
            <a:noFill/>
            <a:miter lim="800000"/>
            <a:headEnd/>
            <a:tailEnd/>
          </a:ln>
          <a:effectLst/>
        </p:spPr>
        <p:txBody>
          <a:bodyPr anchor="ctr">
            <a:spAutoFit/>
          </a:bodyPr>
          <a:lstStyle/>
          <a:p>
            <a:pPr marL="290513" indent="-290513">
              <a:spcBef>
                <a:spcPct val="50000"/>
              </a:spcBef>
            </a:pPr>
            <a:r>
              <a:rPr lang="en-US" sz="1800" u="sng">
                <a:latin typeface="Arial" pitchFamily="34" charset="0"/>
              </a:rPr>
              <a:t>Causes:</a:t>
            </a:r>
            <a:endParaRPr lang="en-US" sz="1800">
              <a:latin typeface="Arial" pitchFamily="34" charset="0"/>
            </a:endParaRPr>
          </a:p>
          <a:p>
            <a:pPr marL="290513" indent="-290513">
              <a:spcBef>
                <a:spcPct val="50000"/>
              </a:spcBef>
            </a:pPr>
            <a:r>
              <a:rPr lang="en-US" sz="1800">
                <a:latin typeface="Arial" pitchFamily="34" charset="0"/>
              </a:rPr>
              <a:t>1.  Bad end of the spectrum of many mechanism</a:t>
            </a:r>
            <a:br>
              <a:rPr lang="en-US" sz="1800">
                <a:latin typeface="Arial" pitchFamily="34" charset="0"/>
              </a:rPr>
            </a:br>
            <a:r>
              <a:rPr lang="en-US" sz="1800">
                <a:latin typeface="Arial" pitchFamily="34" charset="0"/>
              </a:rPr>
              <a:t>but especially -</a:t>
            </a:r>
          </a:p>
          <a:p>
            <a:pPr marL="290513" indent="-290513">
              <a:spcBef>
                <a:spcPct val="50000"/>
              </a:spcBef>
              <a:buFontTx/>
              <a:buChar char="•"/>
            </a:pPr>
            <a:r>
              <a:rPr lang="en-US" sz="1800">
                <a:latin typeface="Arial" pitchFamily="34" charset="0"/>
              </a:rPr>
              <a:t>Anti-basement membrane disease</a:t>
            </a:r>
          </a:p>
          <a:p>
            <a:pPr marL="290513" indent="-290513">
              <a:spcBef>
                <a:spcPct val="50000"/>
              </a:spcBef>
            </a:pPr>
            <a:r>
              <a:rPr lang="en-US" sz="1800">
                <a:latin typeface="Arial" pitchFamily="34" charset="0"/>
              </a:rPr>
              <a:t>	inluding Goodpasture’s disease</a:t>
            </a:r>
          </a:p>
        </p:txBody>
      </p:sp>
      <p:sp>
        <p:nvSpPr>
          <p:cNvPr id="17437" name="AutoShape 29">
            <a:hlinkClick r:id="rId4" action="ppaction://hlinksldjump"/>
          </p:cNvPr>
          <p:cNvSpPr>
            <a:spLocks noChangeArrowheads="1"/>
          </p:cNvSpPr>
          <p:nvPr/>
        </p:nvSpPr>
        <p:spPr bwMode="auto">
          <a:xfrm>
            <a:off x="6248400" y="4648200"/>
            <a:ext cx="2590800" cy="1371600"/>
          </a:xfrm>
          <a:prstGeom prst="wedgeRectCallout">
            <a:avLst>
              <a:gd name="adj1" fmla="val -89278"/>
              <a:gd name="adj2" fmla="val -78009"/>
            </a:avLst>
          </a:prstGeom>
          <a:noFill/>
          <a:ln w="9525">
            <a:solidFill>
              <a:srgbClr val="000000"/>
            </a:solidFill>
            <a:miter lim="800000"/>
            <a:headEnd/>
            <a:tailEnd/>
          </a:ln>
          <a:effectLst/>
        </p:spPr>
        <p:txBody>
          <a:bodyPr wrap="none" anchor="ctr"/>
          <a:lstStyle/>
          <a:p>
            <a:pPr algn="ctr"/>
            <a:r>
              <a:rPr lang="en-US" sz="2000" i="1">
                <a:solidFill>
                  <a:srgbClr val="FF3300"/>
                </a:solidFill>
              </a:rPr>
              <a:t>Press here for</a:t>
            </a:r>
            <a:br>
              <a:rPr lang="en-US" sz="2000" i="1">
                <a:solidFill>
                  <a:srgbClr val="FF3300"/>
                </a:solidFill>
              </a:rPr>
            </a:br>
            <a:r>
              <a:rPr lang="en-US" sz="2000" i="1">
                <a:solidFill>
                  <a:srgbClr val="FF3300"/>
                </a:solidFill>
              </a:rPr>
              <a:t>one slide about</a:t>
            </a:r>
          </a:p>
          <a:p>
            <a:pPr algn="ctr"/>
            <a:r>
              <a:rPr lang="en-US" sz="2000" i="1">
                <a:solidFill>
                  <a:srgbClr val="FF3300"/>
                </a:solidFill>
              </a:rPr>
              <a:t>Goodpasture’s disease </a:t>
            </a:r>
          </a:p>
        </p:txBody>
      </p:sp>
      <p:sp>
        <p:nvSpPr>
          <p:cNvPr id="17438" name="Text Box 30"/>
          <p:cNvSpPr txBox="1">
            <a:spLocks noChangeArrowheads="1"/>
          </p:cNvSpPr>
          <p:nvPr/>
        </p:nvSpPr>
        <p:spPr bwMode="auto">
          <a:xfrm>
            <a:off x="1828800" y="381000"/>
            <a:ext cx="4908550" cy="779463"/>
          </a:xfrm>
          <a:prstGeom prst="rect">
            <a:avLst/>
          </a:prstGeom>
          <a:noFill/>
          <a:ln w="9525">
            <a:noFill/>
            <a:miter lim="800000"/>
            <a:headEnd/>
            <a:tailEnd/>
          </a:ln>
          <a:effectLst/>
        </p:spPr>
        <p:txBody>
          <a:bodyPr wrap="none" anchor="ctr">
            <a:spAutoFit/>
          </a:bodyPr>
          <a:lstStyle/>
          <a:p>
            <a:pPr algn="ctr">
              <a:spcBef>
                <a:spcPct val="50000"/>
              </a:spcBef>
            </a:pPr>
            <a:r>
              <a:rPr lang="en-US" sz="1800" b="1">
                <a:latin typeface="Arial" pitchFamily="34" charset="0"/>
              </a:rPr>
              <a:t>Pathological features of glomerulonephritis</a:t>
            </a:r>
          </a:p>
          <a:p>
            <a:pPr algn="ctr">
              <a:spcBef>
                <a:spcPct val="50000"/>
              </a:spcBef>
            </a:pPr>
            <a:r>
              <a:rPr lang="en-US" sz="1800" b="1">
                <a:latin typeface="Arial" pitchFamily="34" charset="0"/>
              </a:rPr>
              <a:t>Descriptive Terms</a:t>
            </a:r>
          </a:p>
        </p:txBody>
      </p:sp>
      <p:sp>
        <p:nvSpPr>
          <p:cNvPr id="17439" name="Rectangle 31"/>
          <p:cNvSpPr>
            <a:spLocks noChangeArrowheads="1"/>
          </p:cNvSpPr>
          <p:nvPr/>
        </p:nvSpPr>
        <p:spPr bwMode="auto">
          <a:xfrm>
            <a:off x="2128838" y="1519238"/>
            <a:ext cx="4206875" cy="376237"/>
          </a:xfrm>
          <a:prstGeom prst="rect">
            <a:avLst/>
          </a:prstGeom>
          <a:noFill/>
          <a:ln w="9525">
            <a:solidFill>
              <a:schemeClr val="tx1"/>
            </a:solidFill>
            <a:miter lim="800000"/>
            <a:headEnd/>
            <a:tailEnd/>
          </a:ln>
          <a:effectLst/>
        </p:spPr>
        <p:txBody>
          <a:bodyPr wrap="none" anchor="ctr">
            <a:spAutoFit/>
          </a:bodyPr>
          <a:lstStyle/>
          <a:p>
            <a:pPr algn="ctr"/>
            <a:r>
              <a:rPr lang="en-US" sz="1800">
                <a:solidFill>
                  <a:schemeClr val="accent2"/>
                </a:solidFill>
                <a:latin typeface="Arial" pitchFamily="34" charset="0"/>
              </a:rPr>
              <a:t>Rapidly Progressive Glomerulonephritis</a:t>
            </a:r>
          </a:p>
        </p:txBody>
      </p:sp>
      <p:sp>
        <p:nvSpPr>
          <p:cNvPr id="17440" name="Text Box 32">
            <a:hlinkClick r:id="rId5" action="ppaction://hlinksldjump"/>
          </p:cNvPr>
          <p:cNvSpPr txBox="1">
            <a:spLocks noChangeArrowheads="1"/>
          </p:cNvSpPr>
          <p:nvPr/>
        </p:nvSpPr>
        <p:spPr bwMode="auto">
          <a:xfrm>
            <a:off x="3452813" y="6105525"/>
            <a:ext cx="2733675" cy="376238"/>
          </a:xfrm>
          <a:prstGeom prst="rect">
            <a:avLst/>
          </a:prstGeom>
          <a:noFill/>
          <a:ln w="9525">
            <a:solidFill>
              <a:schemeClr val="tx1"/>
            </a:solidFill>
            <a:miter lim="800000"/>
            <a:headEnd/>
            <a:tailEnd/>
          </a:ln>
          <a:effectLst/>
        </p:spPr>
        <p:txBody>
          <a:bodyPr wrap="none" anchor="ctr">
            <a:spAutoFit/>
          </a:bodyPr>
          <a:lstStyle/>
          <a:p>
            <a:pPr algn="ctr">
              <a:spcBef>
                <a:spcPct val="50000"/>
              </a:spcBef>
            </a:pPr>
            <a:r>
              <a:rPr lang="en-US" sz="1800" b="1" i="1">
                <a:solidFill>
                  <a:srgbClr val="FF3300"/>
                </a:solidFill>
              </a:rPr>
              <a:t>Otherwise left click in here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7440"/>
                                        </p:tgtEl>
                                        <p:attrNameLst>
                                          <p:attrName>style.visibility</p:attrName>
                                        </p:attrNameLst>
                                      </p:cBhvr>
                                      <p:to>
                                        <p:strVal val="visible"/>
                                      </p:to>
                                    </p:set>
                                    <p:animEffect transition="in" filter="wipe(up)">
                                      <p:cBhvr>
                                        <p:cTn id="7" dur="500"/>
                                        <p:tgtEl>
                                          <p:spTgt spid="174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40" grpId="0" animBg="1"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6934200" y="228600"/>
            <a:ext cx="1828800" cy="1600200"/>
            <a:chOff x="3744" y="2544"/>
            <a:chExt cx="1152" cy="1025"/>
          </a:xfrm>
        </p:grpSpPr>
        <p:sp>
          <p:nvSpPr>
            <p:cNvPr id="178179" name="Oval 3"/>
            <p:cNvSpPr>
              <a:spLocks noChangeArrowheads="1"/>
            </p:cNvSpPr>
            <p:nvPr/>
          </p:nvSpPr>
          <p:spPr bwMode="auto">
            <a:xfrm>
              <a:off x="4416" y="3072"/>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78180" name="Oval 4"/>
            <p:cNvSpPr>
              <a:spLocks noChangeArrowheads="1"/>
            </p:cNvSpPr>
            <p:nvPr/>
          </p:nvSpPr>
          <p:spPr bwMode="auto">
            <a:xfrm>
              <a:off x="4224" y="2832"/>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78181" name="Oval 5"/>
            <p:cNvSpPr>
              <a:spLocks noChangeArrowheads="1"/>
            </p:cNvSpPr>
            <p:nvPr/>
          </p:nvSpPr>
          <p:spPr bwMode="auto">
            <a:xfrm>
              <a:off x="4176" y="2688"/>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78182" name="Oval 6"/>
            <p:cNvSpPr>
              <a:spLocks noChangeArrowheads="1"/>
            </p:cNvSpPr>
            <p:nvPr/>
          </p:nvSpPr>
          <p:spPr bwMode="auto">
            <a:xfrm>
              <a:off x="4032" y="2784"/>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78183" name="Oval 7"/>
            <p:cNvSpPr>
              <a:spLocks noChangeArrowheads="1"/>
            </p:cNvSpPr>
            <p:nvPr/>
          </p:nvSpPr>
          <p:spPr bwMode="auto">
            <a:xfrm>
              <a:off x="3888" y="2880"/>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78184" name="Oval 8"/>
            <p:cNvSpPr>
              <a:spLocks noChangeArrowheads="1"/>
            </p:cNvSpPr>
            <p:nvPr/>
          </p:nvSpPr>
          <p:spPr bwMode="auto">
            <a:xfrm>
              <a:off x="4080" y="2640"/>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78185" name="Oval 9"/>
            <p:cNvSpPr>
              <a:spLocks noChangeArrowheads="1"/>
            </p:cNvSpPr>
            <p:nvPr/>
          </p:nvSpPr>
          <p:spPr bwMode="auto">
            <a:xfrm>
              <a:off x="4272" y="2592"/>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78186" name="Oval 10"/>
            <p:cNvSpPr>
              <a:spLocks noChangeArrowheads="1"/>
            </p:cNvSpPr>
            <p:nvPr/>
          </p:nvSpPr>
          <p:spPr bwMode="auto">
            <a:xfrm>
              <a:off x="4368" y="2688"/>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78187" name="Oval 11"/>
            <p:cNvSpPr>
              <a:spLocks noChangeArrowheads="1"/>
            </p:cNvSpPr>
            <p:nvPr/>
          </p:nvSpPr>
          <p:spPr bwMode="auto">
            <a:xfrm>
              <a:off x="4320" y="2784"/>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grpSp>
          <p:nvGrpSpPr>
            <p:cNvPr id="3" name="Group 12"/>
            <p:cNvGrpSpPr>
              <a:grpSpLocks/>
            </p:cNvGrpSpPr>
            <p:nvPr/>
          </p:nvGrpSpPr>
          <p:grpSpPr bwMode="auto">
            <a:xfrm>
              <a:off x="3744" y="2544"/>
              <a:ext cx="1152" cy="1025"/>
              <a:chOff x="3600" y="1488"/>
              <a:chExt cx="1152" cy="1025"/>
            </a:xfrm>
          </p:grpSpPr>
          <p:grpSp>
            <p:nvGrpSpPr>
              <p:cNvPr id="4" name="Group 13"/>
              <p:cNvGrpSpPr>
                <a:grpSpLocks/>
              </p:cNvGrpSpPr>
              <p:nvPr/>
            </p:nvGrpSpPr>
            <p:grpSpPr bwMode="auto">
              <a:xfrm>
                <a:off x="3600" y="1488"/>
                <a:ext cx="1152" cy="1025"/>
                <a:chOff x="3600" y="1488"/>
                <a:chExt cx="1152" cy="1025"/>
              </a:xfrm>
            </p:grpSpPr>
            <p:grpSp>
              <p:nvGrpSpPr>
                <p:cNvPr id="5" name="Group 14"/>
                <p:cNvGrpSpPr>
                  <a:grpSpLocks/>
                </p:cNvGrpSpPr>
                <p:nvPr/>
              </p:nvGrpSpPr>
              <p:grpSpPr bwMode="auto">
                <a:xfrm>
                  <a:off x="3600" y="1488"/>
                  <a:ext cx="1152" cy="1025"/>
                  <a:chOff x="3600" y="1488"/>
                  <a:chExt cx="1152" cy="1025"/>
                </a:xfrm>
              </p:grpSpPr>
              <p:graphicFrame>
                <p:nvGraphicFramePr>
                  <p:cNvPr id="178191" name="Object 15"/>
                  <p:cNvGraphicFramePr>
                    <a:graphicFrameLocks noChangeAspect="1"/>
                  </p:cNvGraphicFramePr>
                  <p:nvPr/>
                </p:nvGraphicFramePr>
                <p:xfrm>
                  <a:off x="3600" y="1488"/>
                  <a:ext cx="1152" cy="1025"/>
                </p:xfrm>
                <a:graphic>
                  <a:graphicData uri="http://schemas.openxmlformats.org/presentationml/2006/ole">
                    <p:oleObj spid="_x0000_s11266" name="Bitmap Image" r:id="rId3" imgW="2514286" imgH="2238687" progId="PBrush">
                      <p:embed/>
                    </p:oleObj>
                  </a:graphicData>
                </a:graphic>
              </p:graphicFrame>
              <p:sp>
                <p:nvSpPr>
                  <p:cNvPr id="178192" name="Oval 16"/>
                  <p:cNvSpPr>
                    <a:spLocks noChangeArrowheads="1"/>
                  </p:cNvSpPr>
                  <p:nvPr/>
                </p:nvSpPr>
                <p:spPr bwMode="auto">
                  <a:xfrm flipH="1" flipV="1">
                    <a:off x="3744" y="1728"/>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grpSp>
            <p:sp>
              <p:nvSpPr>
                <p:cNvPr id="178193" name="Oval 17"/>
                <p:cNvSpPr>
                  <a:spLocks noChangeArrowheads="1"/>
                </p:cNvSpPr>
                <p:nvPr/>
              </p:nvSpPr>
              <p:spPr bwMode="auto">
                <a:xfrm>
                  <a:off x="3984" y="1584"/>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78194" name="Oval 18"/>
                <p:cNvSpPr>
                  <a:spLocks noChangeArrowheads="1"/>
                </p:cNvSpPr>
                <p:nvPr/>
              </p:nvSpPr>
              <p:spPr bwMode="auto">
                <a:xfrm>
                  <a:off x="4080" y="1728"/>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78195" name="Oval 19"/>
                <p:cNvSpPr>
                  <a:spLocks noChangeArrowheads="1"/>
                </p:cNvSpPr>
                <p:nvPr/>
              </p:nvSpPr>
              <p:spPr bwMode="auto">
                <a:xfrm>
                  <a:off x="4176" y="1968"/>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78196" name="Oval 20"/>
                <p:cNvSpPr>
                  <a:spLocks noChangeArrowheads="1"/>
                </p:cNvSpPr>
                <p:nvPr/>
              </p:nvSpPr>
              <p:spPr bwMode="auto">
                <a:xfrm>
                  <a:off x="3888" y="1680"/>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78197" name="Oval 21"/>
                <p:cNvSpPr>
                  <a:spLocks noChangeArrowheads="1"/>
                </p:cNvSpPr>
                <p:nvPr/>
              </p:nvSpPr>
              <p:spPr bwMode="auto">
                <a:xfrm>
                  <a:off x="3936" y="1824"/>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78198" name="Oval 22"/>
                <p:cNvSpPr>
                  <a:spLocks noChangeArrowheads="1"/>
                </p:cNvSpPr>
                <p:nvPr/>
              </p:nvSpPr>
              <p:spPr bwMode="auto">
                <a:xfrm>
                  <a:off x="3792" y="1872"/>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78199" name="Oval 23"/>
                <p:cNvSpPr>
                  <a:spLocks noChangeArrowheads="1"/>
                </p:cNvSpPr>
                <p:nvPr/>
              </p:nvSpPr>
              <p:spPr bwMode="auto">
                <a:xfrm>
                  <a:off x="4128" y="1584"/>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78200" name="Oval 24"/>
                <p:cNvSpPr>
                  <a:spLocks noChangeArrowheads="1"/>
                </p:cNvSpPr>
                <p:nvPr/>
              </p:nvSpPr>
              <p:spPr bwMode="auto">
                <a:xfrm>
                  <a:off x="4224" y="1728"/>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sp>
              <p:nvSpPr>
                <p:cNvPr id="178201" name="Oval 25"/>
                <p:cNvSpPr>
                  <a:spLocks noChangeArrowheads="1"/>
                </p:cNvSpPr>
                <p:nvPr/>
              </p:nvSpPr>
              <p:spPr bwMode="auto">
                <a:xfrm>
                  <a:off x="4272" y="1776"/>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grpSp>
          <p:sp>
            <p:nvSpPr>
              <p:cNvPr id="178202" name="Oval 26"/>
              <p:cNvSpPr>
                <a:spLocks noChangeArrowheads="1"/>
              </p:cNvSpPr>
              <p:nvPr/>
            </p:nvSpPr>
            <p:spPr bwMode="auto">
              <a:xfrm>
                <a:off x="4272" y="1920"/>
                <a:ext cx="48" cy="48"/>
              </a:xfrm>
              <a:prstGeom prst="ellipse">
                <a:avLst/>
              </a:prstGeom>
              <a:solidFill>
                <a:schemeClr val="tx1"/>
              </a:solidFill>
              <a:ln w="9525">
                <a:solidFill>
                  <a:srgbClr val="000000"/>
                </a:solidFill>
                <a:round/>
                <a:headEnd/>
                <a:tailEnd/>
              </a:ln>
              <a:effectLst/>
            </p:spPr>
            <p:txBody>
              <a:bodyPr wrap="none" anchor="ctr"/>
              <a:lstStyle/>
              <a:p>
                <a:endParaRPr lang="ar-SA"/>
              </a:p>
            </p:txBody>
          </p:sp>
        </p:grpSp>
      </p:grpSp>
      <p:sp>
        <p:nvSpPr>
          <p:cNvPr id="178203" name="Text Box 27"/>
          <p:cNvSpPr txBox="1">
            <a:spLocks noChangeArrowheads="1"/>
          </p:cNvSpPr>
          <p:nvPr/>
        </p:nvSpPr>
        <p:spPr bwMode="auto">
          <a:xfrm>
            <a:off x="2895600" y="838200"/>
            <a:ext cx="3048000" cy="366713"/>
          </a:xfrm>
          <a:prstGeom prst="rect">
            <a:avLst/>
          </a:prstGeom>
          <a:noFill/>
          <a:ln w="9525">
            <a:noFill/>
            <a:miter lim="800000"/>
            <a:headEnd/>
            <a:tailEnd/>
          </a:ln>
          <a:effectLst/>
        </p:spPr>
        <p:txBody>
          <a:bodyPr anchor="ctr">
            <a:spAutoFit/>
          </a:bodyPr>
          <a:lstStyle/>
          <a:p>
            <a:pPr>
              <a:spcBef>
                <a:spcPct val="50000"/>
              </a:spcBef>
            </a:pPr>
            <a:r>
              <a:rPr lang="en-US" sz="1800" b="1">
                <a:latin typeface="Arial" pitchFamily="34" charset="0"/>
              </a:rPr>
              <a:t>Goodpasture’s Disease</a:t>
            </a:r>
          </a:p>
        </p:txBody>
      </p:sp>
      <p:sp>
        <p:nvSpPr>
          <p:cNvPr id="178205" name="Text Box 29"/>
          <p:cNvSpPr txBox="1">
            <a:spLocks noChangeArrowheads="1"/>
          </p:cNvSpPr>
          <p:nvPr/>
        </p:nvSpPr>
        <p:spPr bwMode="auto">
          <a:xfrm>
            <a:off x="2209800" y="3886200"/>
            <a:ext cx="5257800" cy="1878013"/>
          </a:xfrm>
          <a:prstGeom prst="rect">
            <a:avLst/>
          </a:prstGeom>
          <a:noFill/>
          <a:ln w="9525">
            <a:noFill/>
            <a:miter lim="800000"/>
            <a:headEnd/>
            <a:tailEnd/>
          </a:ln>
          <a:effectLst/>
        </p:spPr>
        <p:txBody>
          <a:bodyPr anchor="ctr">
            <a:spAutoFit/>
          </a:bodyPr>
          <a:lstStyle/>
          <a:p>
            <a:pPr>
              <a:spcBef>
                <a:spcPct val="50000"/>
              </a:spcBef>
            </a:pPr>
            <a:r>
              <a:rPr lang="en-US" sz="1800" u="sng">
                <a:latin typeface="Arial" pitchFamily="34" charset="0"/>
              </a:rPr>
              <a:t>Cause:</a:t>
            </a:r>
            <a:endParaRPr lang="en-US" sz="1800">
              <a:latin typeface="Arial" pitchFamily="34" charset="0"/>
            </a:endParaRPr>
          </a:p>
          <a:p>
            <a:pPr>
              <a:spcBef>
                <a:spcPct val="50000"/>
              </a:spcBef>
            </a:pPr>
            <a:r>
              <a:rPr lang="en-US" sz="1800">
                <a:latin typeface="Arial" pitchFamily="34" charset="0"/>
              </a:rPr>
              <a:t>Specific auto immune immunoglobulin attack</a:t>
            </a:r>
            <a:br>
              <a:rPr lang="en-US" sz="1800">
                <a:latin typeface="Arial" pitchFamily="34" charset="0"/>
              </a:rPr>
            </a:br>
            <a:r>
              <a:rPr lang="en-US" sz="1800">
                <a:latin typeface="Arial" pitchFamily="34" charset="0"/>
              </a:rPr>
              <a:t>on basement membrane’s of</a:t>
            </a:r>
            <a:br>
              <a:rPr lang="en-US" sz="1800">
                <a:latin typeface="Arial" pitchFamily="34" charset="0"/>
              </a:rPr>
            </a:br>
            <a:r>
              <a:rPr lang="en-US" sz="1800">
                <a:latin typeface="Arial" pitchFamily="34" charset="0"/>
              </a:rPr>
              <a:t>1.  Capillaries of the glomeruli in the kidneys</a:t>
            </a:r>
            <a:br>
              <a:rPr lang="en-US" sz="1800">
                <a:latin typeface="Arial" pitchFamily="34" charset="0"/>
              </a:rPr>
            </a:br>
            <a:r>
              <a:rPr lang="en-US" sz="1800">
                <a:latin typeface="Arial" pitchFamily="34" charset="0"/>
              </a:rPr>
              <a:t>     and</a:t>
            </a:r>
            <a:br>
              <a:rPr lang="en-US" sz="1800">
                <a:latin typeface="Arial" pitchFamily="34" charset="0"/>
              </a:rPr>
            </a:br>
            <a:r>
              <a:rPr lang="en-US" sz="1800">
                <a:latin typeface="Arial" pitchFamily="34" charset="0"/>
              </a:rPr>
              <a:t>2. Capillaries in the lung.</a:t>
            </a:r>
          </a:p>
        </p:txBody>
      </p:sp>
      <p:sp>
        <p:nvSpPr>
          <p:cNvPr id="178206" name="Text Box 30"/>
          <p:cNvSpPr txBox="1">
            <a:spLocks noChangeArrowheads="1"/>
          </p:cNvSpPr>
          <p:nvPr/>
        </p:nvSpPr>
        <p:spPr bwMode="auto">
          <a:xfrm>
            <a:off x="4495800" y="1905000"/>
            <a:ext cx="4191000" cy="1466850"/>
          </a:xfrm>
          <a:prstGeom prst="rect">
            <a:avLst/>
          </a:prstGeom>
          <a:noFill/>
          <a:ln w="9525">
            <a:noFill/>
            <a:miter lim="800000"/>
            <a:headEnd/>
            <a:tailEnd/>
          </a:ln>
          <a:effectLst/>
        </p:spPr>
        <p:txBody>
          <a:bodyPr anchor="ctr">
            <a:spAutoFit/>
          </a:bodyPr>
          <a:lstStyle/>
          <a:p>
            <a:pPr>
              <a:spcBef>
                <a:spcPct val="50000"/>
              </a:spcBef>
            </a:pPr>
            <a:r>
              <a:rPr lang="en-US" sz="1800" u="sng">
                <a:latin typeface="Arial" pitchFamily="34" charset="0"/>
              </a:rPr>
              <a:t>Pathological features</a:t>
            </a:r>
            <a:r>
              <a:rPr lang="en-US" sz="1800">
                <a:latin typeface="Arial" pitchFamily="34" charset="0"/>
              </a:rPr>
              <a:t>:</a:t>
            </a:r>
          </a:p>
          <a:p>
            <a:pPr>
              <a:spcBef>
                <a:spcPct val="50000"/>
              </a:spcBef>
            </a:pPr>
            <a:r>
              <a:rPr lang="en-US" sz="1800">
                <a:latin typeface="Arial" pitchFamily="34" charset="0"/>
              </a:rPr>
              <a:t>1.  (Cresentic Glomerulonephritis)</a:t>
            </a:r>
          </a:p>
          <a:p>
            <a:pPr>
              <a:spcBef>
                <a:spcPct val="50000"/>
              </a:spcBef>
            </a:pPr>
            <a:r>
              <a:rPr lang="en-US" sz="1800">
                <a:latin typeface="Arial" pitchFamily="34" charset="0"/>
              </a:rPr>
              <a:t>2.  Deposition of linear IgG and IgM</a:t>
            </a:r>
            <a:br>
              <a:rPr lang="en-US" sz="1800">
                <a:latin typeface="Arial" pitchFamily="34" charset="0"/>
              </a:rPr>
            </a:br>
            <a:r>
              <a:rPr lang="en-US" sz="1800">
                <a:latin typeface="Arial" pitchFamily="34" charset="0"/>
              </a:rPr>
              <a:t>     along basement membranes.</a:t>
            </a:r>
          </a:p>
        </p:txBody>
      </p:sp>
      <p:sp>
        <p:nvSpPr>
          <p:cNvPr id="178207" name="Text Box 31"/>
          <p:cNvSpPr txBox="1">
            <a:spLocks noChangeArrowheads="1"/>
          </p:cNvSpPr>
          <p:nvPr/>
        </p:nvSpPr>
        <p:spPr bwMode="auto">
          <a:xfrm>
            <a:off x="304800" y="1905000"/>
            <a:ext cx="4114800" cy="1604963"/>
          </a:xfrm>
          <a:prstGeom prst="rect">
            <a:avLst/>
          </a:prstGeom>
          <a:noFill/>
          <a:ln w="9525">
            <a:noFill/>
            <a:miter lim="800000"/>
            <a:headEnd/>
            <a:tailEnd/>
          </a:ln>
          <a:effectLst/>
        </p:spPr>
        <p:txBody>
          <a:bodyPr anchor="ctr">
            <a:spAutoFit/>
          </a:bodyPr>
          <a:lstStyle/>
          <a:p>
            <a:pPr>
              <a:spcBef>
                <a:spcPct val="50000"/>
              </a:spcBef>
            </a:pPr>
            <a:r>
              <a:rPr lang="en-US" sz="1800" u="sng">
                <a:latin typeface="Arial" pitchFamily="34" charset="0"/>
              </a:rPr>
              <a:t>Clinical features:</a:t>
            </a:r>
            <a:endParaRPr lang="en-US" sz="1800">
              <a:latin typeface="Arial" pitchFamily="34" charset="0"/>
            </a:endParaRPr>
          </a:p>
          <a:p>
            <a:pPr>
              <a:spcBef>
                <a:spcPct val="50000"/>
              </a:spcBef>
            </a:pPr>
            <a:r>
              <a:rPr lang="en-US" sz="1800">
                <a:latin typeface="Arial" pitchFamily="34" charset="0"/>
              </a:rPr>
              <a:t>1.  Rapidly Progressive Renal Failure</a:t>
            </a:r>
          </a:p>
          <a:p>
            <a:pPr>
              <a:spcBef>
                <a:spcPct val="50000"/>
              </a:spcBef>
            </a:pPr>
            <a:r>
              <a:rPr lang="en-US" sz="1800">
                <a:latin typeface="Arial" pitchFamily="34" charset="0"/>
              </a:rPr>
              <a:t>2.  Haematuria</a:t>
            </a:r>
          </a:p>
          <a:p>
            <a:pPr>
              <a:spcBef>
                <a:spcPct val="50000"/>
              </a:spcBef>
            </a:pPr>
            <a:r>
              <a:rPr lang="en-US" sz="1800">
                <a:latin typeface="Arial" pitchFamily="34" charset="0"/>
              </a:rPr>
              <a:t>3.  Haemoptysis</a:t>
            </a:r>
          </a:p>
        </p:txBody>
      </p:sp>
      <p:sp>
        <p:nvSpPr>
          <p:cNvPr id="178208" name="Rectangle 32"/>
          <p:cNvSpPr>
            <a:spLocks noChangeArrowheads="1"/>
          </p:cNvSpPr>
          <p:nvPr/>
        </p:nvSpPr>
        <p:spPr bwMode="auto">
          <a:xfrm>
            <a:off x="304800" y="1828800"/>
            <a:ext cx="3962400" cy="1752600"/>
          </a:xfrm>
          <a:prstGeom prst="rect">
            <a:avLst/>
          </a:prstGeom>
          <a:noFill/>
          <a:ln w="9525">
            <a:solidFill>
              <a:srgbClr val="000000"/>
            </a:solidFill>
            <a:miter lim="800000"/>
            <a:headEnd/>
            <a:tailEnd/>
          </a:ln>
          <a:effectLst/>
        </p:spPr>
        <p:txBody>
          <a:bodyPr wrap="none" anchor="ctr"/>
          <a:lstStyle/>
          <a:p>
            <a:endParaRPr lang="ar-SA"/>
          </a:p>
        </p:txBody>
      </p:sp>
      <p:sp>
        <p:nvSpPr>
          <p:cNvPr id="178209" name="Rectangle 33"/>
          <p:cNvSpPr>
            <a:spLocks noChangeArrowheads="1"/>
          </p:cNvSpPr>
          <p:nvPr/>
        </p:nvSpPr>
        <p:spPr bwMode="auto">
          <a:xfrm>
            <a:off x="4419600" y="1828800"/>
            <a:ext cx="3962400" cy="1752600"/>
          </a:xfrm>
          <a:prstGeom prst="rect">
            <a:avLst/>
          </a:prstGeom>
          <a:noFill/>
          <a:ln w="9525">
            <a:solidFill>
              <a:srgbClr val="000000"/>
            </a:solidFill>
            <a:miter lim="800000"/>
            <a:headEnd/>
            <a:tailEnd/>
          </a:ln>
          <a:effectLst/>
        </p:spPr>
        <p:txBody>
          <a:bodyPr wrap="none" anchor="ctr"/>
          <a:lstStyle/>
          <a:p>
            <a:endParaRPr lang="ar-SA"/>
          </a:p>
        </p:txBody>
      </p:sp>
      <p:sp>
        <p:nvSpPr>
          <p:cNvPr id="178210" name="Rectangle 34"/>
          <p:cNvSpPr>
            <a:spLocks noChangeArrowheads="1"/>
          </p:cNvSpPr>
          <p:nvPr/>
        </p:nvSpPr>
        <p:spPr bwMode="auto">
          <a:xfrm>
            <a:off x="1981200" y="3886200"/>
            <a:ext cx="5105400" cy="1981200"/>
          </a:xfrm>
          <a:prstGeom prst="rect">
            <a:avLst/>
          </a:prstGeom>
          <a:noFill/>
          <a:ln w="9525">
            <a:solidFill>
              <a:srgbClr val="000000"/>
            </a:solidFill>
            <a:miter lim="800000"/>
            <a:headEnd/>
            <a:tailEnd/>
          </a:ln>
          <a:effectLst/>
        </p:spPr>
        <p:txBody>
          <a:bodyPr wrap="none" anchor="ctr"/>
          <a:lstStyle/>
          <a:p>
            <a:endParaRPr lang="ar-SA"/>
          </a:p>
        </p:txBody>
      </p:sp>
      <p:sp>
        <p:nvSpPr>
          <p:cNvPr id="178211" name="Text Box 35"/>
          <p:cNvSpPr txBox="1">
            <a:spLocks noChangeArrowheads="1"/>
          </p:cNvSpPr>
          <p:nvPr/>
        </p:nvSpPr>
        <p:spPr bwMode="auto">
          <a:xfrm>
            <a:off x="3105150" y="6126163"/>
            <a:ext cx="2260600" cy="396875"/>
          </a:xfrm>
          <a:prstGeom prst="rect">
            <a:avLst/>
          </a:prstGeom>
          <a:noFill/>
          <a:ln w="9525">
            <a:noFill/>
            <a:miter lim="800000"/>
            <a:headEnd/>
            <a:tailEnd/>
          </a:ln>
          <a:effectLst/>
        </p:spPr>
        <p:txBody>
          <a:bodyPr wrap="none" anchor="ctr">
            <a:spAutoFit/>
          </a:bodyPr>
          <a:lstStyle/>
          <a:p>
            <a:pPr algn="ctr">
              <a:spcBef>
                <a:spcPct val="50000"/>
              </a:spcBef>
            </a:pPr>
            <a:r>
              <a:rPr lang="en-US" sz="2000" i="1">
                <a:solidFill>
                  <a:srgbClr val="FF3300"/>
                </a:solidFill>
              </a:rPr>
              <a:t>Left click to proceed</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762000" y="2209800"/>
            <a:ext cx="7239000" cy="1295400"/>
            <a:chOff x="1152" y="1392"/>
            <a:chExt cx="3024" cy="816"/>
          </a:xfrm>
        </p:grpSpPr>
        <p:sp>
          <p:nvSpPr>
            <p:cNvPr id="234499" name="Text Box 3"/>
            <p:cNvSpPr txBox="1">
              <a:spLocks noChangeArrowheads="1"/>
            </p:cNvSpPr>
            <p:nvPr/>
          </p:nvSpPr>
          <p:spPr bwMode="auto">
            <a:xfrm>
              <a:off x="1152" y="1392"/>
              <a:ext cx="2976" cy="442"/>
            </a:xfrm>
            <a:prstGeom prst="rect">
              <a:avLst/>
            </a:prstGeom>
            <a:noFill/>
            <a:ln w="9525">
              <a:noFill/>
              <a:miter lim="800000"/>
              <a:headEnd/>
              <a:tailEnd/>
            </a:ln>
            <a:effectLst/>
          </p:spPr>
          <p:txBody>
            <a:bodyPr>
              <a:spAutoFit/>
            </a:bodyPr>
            <a:lstStyle/>
            <a:p>
              <a:pPr algn="ctr">
                <a:spcBef>
                  <a:spcPct val="50000"/>
                </a:spcBef>
              </a:pPr>
              <a:r>
                <a:rPr lang="en-US" sz="4000" b="1">
                  <a:latin typeface="Arial" pitchFamily="34" charset="0"/>
                </a:rPr>
                <a:t>LIGHT MICROSCOPY</a:t>
              </a:r>
            </a:p>
          </p:txBody>
        </p:sp>
        <p:sp>
          <p:nvSpPr>
            <p:cNvPr id="234500" name="Line 4"/>
            <p:cNvSpPr>
              <a:spLocks noChangeShapeType="1"/>
            </p:cNvSpPr>
            <p:nvPr/>
          </p:nvSpPr>
          <p:spPr bwMode="auto">
            <a:xfrm>
              <a:off x="1152" y="2208"/>
              <a:ext cx="3024" cy="0"/>
            </a:xfrm>
            <a:prstGeom prst="line">
              <a:avLst/>
            </a:prstGeom>
            <a:noFill/>
            <a:ln w="57150">
              <a:solidFill>
                <a:schemeClr val="tx1"/>
              </a:solidFill>
              <a:round/>
              <a:headEnd/>
              <a:tailEnd type="arrow" w="med" len="med"/>
            </a:ln>
            <a:effectLst/>
          </p:spPr>
          <p:txBody>
            <a:bodyPr wrap="none" anchor="ctr"/>
            <a:lstStyle/>
            <a:p>
              <a:endParaRPr lang="ar-SA"/>
            </a:p>
          </p:txBody>
        </p:sp>
      </p:gr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1752600" y="1295400"/>
            <a:ext cx="5334000" cy="779463"/>
          </a:xfrm>
          <a:prstGeom prst="rect">
            <a:avLst/>
          </a:prstGeom>
          <a:noFill/>
          <a:ln w="9525">
            <a:noFill/>
            <a:miter lim="800000"/>
            <a:headEnd/>
            <a:tailEnd/>
          </a:ln>
          <a:effectLst/>
        </p:spPr>
        <p:txBody>
          <a:bodyPr>
            <a:spAutoFit/>
          </a:bodyPr>
          <a:lstStyle/>
          <a:p>
            <a:pPr algn="ctr">
              <a:spcBef>
                <a:spcPct val="50000"/>
              </a:spcBef>
            </a:pPr>
            <a:r>
              <a:rPr lang="en-US" sz="1800" b="1">
                <a:latin typeface="Arial" pitchFamily="34" charset="0"/>
              </a:rPr>
              <a:t>Welcome to a mini-unit</a:t>
            </a:r>
          </a:p>
          <a:p>
            <a:pPr algn="ctr">
              <a:spcBef>
                <a:spcPct val="50000"/>
              </a:spcBef>
            </a:pPr>
            <a:r>
              <a:rPr lang="en-US" sz="1800" b="1">
                <a:latin typeface="Arial" pitchFamily="34" charset="0"/>
              </a:rPr>
              <a:t>on</a:t>
            </a:r>
          </a:p>
        </p:txBody>
      </p:sp>
      <p:sp>
        <p:nvSpPr>
          <p:cNvPr id="22531" name="Text Box 3"/>
          <p:cNvSpPr txBox="1">
            <a:spLocks noChangeArrowheads="1"/>
          </p:cNvSpPr>
          <p:nvPr/>
        </p:nvSpPr>
        <p:spPr bwMode="auto">
          <a:xfrm>
            <a:off x="1143000" y="5715000"/>
            <a:ext cx="6858000" cy="396875"/>
          </a:xfrm>
          <a:prstGeom prst="rect">
            <a:avLst/>
          </a:prstGeom>
          <a:solidFill>
            <a:schemeClr val="bg1"/>
          </a:solidFill>
          <a:ln w="9525">
            <a:noFill/>
            <a:miter lim="800000"/>
            <a:headEnd/>
            <a:tailEnd/>
          </a:ln>
          <a:effectLst/>
        </p:spPr>
        <p:txBody>
          <a:bodyPr>
            <a:spAutoFit/>
          </a:bodyPr>
          <a:lstStyle/>
          <a:p>
            <a:pPr algn="ctr">
              <a:spcBef>
                <a:spcPct val="50000"/>
              </a:spcBef>
            </a:pPr>
            <a:r>
              <a:rPr lang="en-US" sz="2000" i="1">
                <a:solidFill>
                  <a:srgbClr val="FF0000"/>
                </a:solidFill>
              </a:rPr>
              <a:t>Left click to proceed</a:t>
            </a:r>
            <a:endParaRPr lang="en-US" sz="1800" b="1">
              <a:solidFill>
                <a:srgbClr val="FF0000"/>
              </a:solidFill>
              <a:latin typeface="Arial" pitchFamily="34" charset="0"/>
            </a:endParaRPr>
          </a:p>
        </p:txBody>
      </p:sp>
      <p:sp>
        <p:nvSpPr>
          <p:cNvPr id="22532" name="Text Box 4"/>
          <p:cNvSpPr txBox="1">
            <a:spLocks noChangeArrowheads="1"/>
          </p:cNvSpPr>
          <p:nvPr/>
        </p:nvSpPr>
        <p:spPr bwMode="auto">
          <a:xfrm>
            <a:off x="2536825" y="482600"/>
            <a:ext cx="4184650" cy="406400"/>
          </a:xfrm>
          <a:prstGeom prst="rect">
            <a:avLst/>
          </a:prstGeom>
          <a:noFill/>
          <a:ln w="9525">
            <a:solidFill>
              <a:schemeClr val="tx1"/>
            </a:solidFill>
            <a:miter lim="800000"/>
            <a:headEnd/>
            <a:tailEnd/>
          </a:ln>
          <a:effectLst/>
        </p:spPr>
        <p:txBody>
          <a:bodyPr wrap="none" anchor="ctr">
            <a:spAutoFit/>
          </a:bodyPr>
          <a:lstStyle/>
          <a:p>
            <a:pPr algn="ctr">
              <a:spcBef>
                <a:spcPct val="50000"/>
              </a:spcBef>
            </a:pPr>
            <a:r>
              <a:rPr lang="en-US" sz="2000" b="1">
                <a:latin typeface="Arial" pitchFamily="34" charset="0"/>
              </a:rPr>
              <a:t>Pathology of Glomerular Disease</a:t>
            </a:r>
          </a:p>
        </p:txBody>
      </p:sp>
      <p:sp>
        <p:nvSpPr>
          <p:cNvPr id="22533" name="Rectangle 5"/>
          <p:cNvSpPr>
            <a:spLocks noChangeArrowheads="1"/>
          </p:cNvSpPr>
          <p:nvPr/>
        </p:nvSpPr>
        <p:spPr bwMode="auto">
          <a:xfrm>
            <a:off x="3270250" y="2286000"/>
            <a:ext cx="2089150" cy="366713"/>
          </a:xfrm>
          <a:prstGeom prst="rect">
            <a:avLst/>
          </a:prstGeom>
          <a:noFill/>
          <a:ln w="9525">
            <a:noFill/>
            <a:miter lim="800000"/>
            <a:headEnd/>
            <a:tailEnd/>
          </a:ln>
          <a:effectLst/>
        </p:spPr>
        <p:txBody>
          <a:bodyPr wrap="none" anchor="ctr">
            <a:spAutoFit/>
          </a:bodyPr>
          <a:lstStyle/>
          <a:p>
            <a:pPr algn="ctr">
              <a:spcBef>
                <a:spcPct val="50000"/>
              </a:spcBef>
            </a:pPr>
            <a:r>
              <a:rPr lang="en-US" sz="1800" b="1">
                <a:solidFill>
                  <a:schemeClr val="accent2"/>
                </a:solidFill>
                <a:latin typeface="Arial" pitchFamily="34" charset="0"/>
              </a:rPr>
              <a:t>Light microscopy</a:t>
            </a:r>
          </a:p>
        </p:txBody>
      </p:sp>
      <p:sp>
        <p:nvSpPr>
          <p:cNvPr id="22534" name="Text Box 6"/>
          <p:cNvSpPr txBox="1">
            <a:spLocks noChangeArrowheads="1"/>
          </p:cNvSpPr>
          <p:nvPr/>
        </p:nvSpPr>
        <p:spPr bwMode="auto">
          <a:xfrm>
            <a:off x="1676400" y="2971800"/>
            <a:ext cx="5451475" cy="1201738"/>
          </a:xfrm>
          <a:prstGeom prst="rect">
            <a:avLst/>
          </a:prstGeom>
          <a:noFill/>
          <a:ln w="9525">
            <a:solidFill>
              <a:schemeClr val="tx1"/>
            </a:solidFill>
            <a:miter lim="800000"/>
            <a:headEnd/>
            <a:tailEnd/>
          </a:ln>
          <a:effectLst/>
        </p:spPr>
        <p:txBody>
          <a:bodyPr wrap="none" anchor="ctr">
            <a:spAutoFit/>
          </a:bodyPr>
          <a:lstStyle/>
          <a:p>
            <a:pPr algn="ctr">
              <a:spcBef>
                <a:spcPct val="50000"/>
              </a:spcBef>
            </a:pPr>
            <a:r>
              <a:rPr lang="en-US" sz="1800">
                <a:latin typeface="Arial" pitchFamily="34" charset="0"/>
              </a:rPr>
              <a:t>This section describes the</a:t>
            </a:r>
          </a:p>
          <a:p>
            <a:pPr algn="ctr">
              <a:spcBef>
                <a:spcPct val="50000"/>
              </a:spcBef>
            </a:pPr>
            <a:r>
              <a:rPr lang="en-US" sz="1800">
                <a:latin typeface="Arial" pitchFamily="34" charset="0"/>
              </a:rPr>
              <a:t>central basis for</a:t>
            </a:r>
          </a:p>
          <a:p>
            <a:pPr algn="ctr">
              <a:spcBef>
                <a:spcPct val="50000"/>
              </a:spcBef>
            </a:pPr>
            <a:r>
              <a:rPr lang="en-US" sz="1800">
                <a:latin typeface="Arial" pitchFamily="34" charset="0"/>
              </a:rPr>
              <a:t>the </a:t>
            </a:r>
            <a:r>
              <a:rPr lang="en-US" sz="1800" u="sng">
                <a:latin typeface="Arial" pitchFamily="34" charset="0"/>
              </a:rPr>
              <a:t>pathological</a:t>
            </a:r>
            <a:r>
              <a:rPr lang="en-US" sz="1800">
                <a:latin typeface="Arial" pitchFamily="34" charset="0"/>
              </a:rPr>
              <a:t> classification of Glomerulonephritis </a:t>
            </a:r>
          </a:p>
        </p:txBody>
      </p:sp>
      <p:sp>
        <p:nvSpPr>
          <p:cNvPr id="22535" name="Text Box 7"/>
          <p:cNvSpPr txBox="1">
            <a:spLocks noChangeArrowheads="1"/>
          </p:cNvSpPr>
          <p:nvPr/>
        </p:nvSpPr>
        <p:spPr bwMode="auto">
          <a:xfrm>
            <a:off x="1827213" y="4729163"/>
            <a:ext cx="5302250" cy="779462"/>
          </a:xfrm>
          <a:prstGeom prst="rect">
            <a:avLst/>
          </a:prstGeom>
          <a:noFill/>
          <a:ln w="9525">
            <a:noFill/>
            <a:miter lim="800000"/>
            <a:headEnd/>
            <a:tailEnd/>
          </a:ln>
          <a:effectLst/>
        </p:spPr>
        <p:txBody>
          <a:bodyPr wrap="none" anchor="ctr">
            <a:spAutoFit/>
          </a:bodyPr>
          <a:lstStyle/>
          <a:p>
            <a:pPr algn="ctr">
              <a:spcBef>
                <a:spcPct val="50000"/>
              </a:spcBef>
            </a:pPr>
            <a:r>
              <a:rPr lang="en-US" sz="1800">
                <a:latin typeface="Arial" pitchFamily="34" charset="0"/>
              </a:rPr>
              <a:t>The way in is to start with</a:t>
            </a:r>
          </a:p>
          <a:p>
            <a:pPr algn="ctr">
              <a:spcBef>
                <a:spcPct val="50000"/>
              </a:spcBef>
            </a:pPr>
            <a:r>
              <a:rPr lang="en-US" sz="1800">
                <a:latin typeface="Arial" pitchFamily="34" charset="0"/>
              </a:rPr>
              <a:t>the normal components of the Human Glomerulus </a:t>
            </a:r>
          </a:p>
        </p:txBody>
      </p:sp>
      <p:sp>
        <p:nvSpPr>
          <p:cNvPr id="22536" name="Text Box 8"/>
          <p:cNvSpPr txBox="1">
            <a:spLocks noChangeArrowheads="1"/>
          </p:cNvSpPr>
          <p:nvPr/>
        </p:nvSpPr>
        <p:spPr bwMode="auto">
          <a:xfrm>
            <a:off x="990600" y="5715000"/>
            <a:ext cx="6858000" cy="396875"/>
          </a:xfrm>
          <a:prstGeom prst="rect">
            <a:avLst/>
          </a:prstGeom>
          <a:solidFill>
            <a:schemeClr val="bg1"/>
          </a:solidFill>
          <a:ln w="9525">
            <a:noFill/>
            <a:miter lim="800000"/>
            <a:headEnd/>
            <a:tailEnd/>
          </a:ln>
          <a:effectLst/>
        </p:spPr>
        <p:txBody>
          <a:bodyPr>
            <a:spAutoFit/>
          </a:bodyPr>
          <a:lstStyle/>
          <a:p>
            <a:pPr algn="ctr">
              <a:spcBef>
                <a:spcPct val="50000"/>
              </a:spcBef>
            </a:pPr>
            <a:r>
              <a:rPr lang="en-US" sz="2000" i="1">
                <a:solidFill>
                  <a:srgbClr val="FF0000"/>
                </a:solidFill>
              </a:rPr>
              <a:t>Left click to proceed</a:t>
            </a:r>
            <a:endParaRPr lang="en-US" sz="1800" b="1">
              <a:solidFill>
                <a:srgbClr val="FF0000"/>
              </a:solidFill>
              <a:latin typeface="Arial" pitchFamily="34" charset="0"/>
            </a:endParaRPr>
          </a:p>
        </p:txBody>
      </p:sp>
      <p:sp>
        <p:nvSpPr>
          <p:cNvPr id="22537" name="Text Box 9"/>
          <p:cNvSpPr txBox="1">
            <a:spLocks noChangeArrowheads="1"/>
          </p:cNvSpPr>
          <p:nvPr/>
        </p:nvSpPr>
        <p:spPr bwMode="auto">
          <a:xfrm>
            <a:off x="990600" y="5715000"/>
            <a:ext cx="6858000" cy="369332"/>
          </a:xfrm>
          <a:prstGeom prst="rect">
            <a:avLst/>
          </a:prstGeom>
          <a:solidFill>
            <a:schemeClr val="bg1"/>
          </a:solidFill>
          <a:ln w="9525">
            <a:noFill/>
            <a:miter lim="800000"/>
            <a:headEnd/>
            <a:tailEnd/>
          </a:ln>
          <a:effectLst/>
        </p:spPr>
        <p:txBody>
          <a:bodyPr>
            <a:spAutoFit/>
          </a:bodyPr>
          <a:lstStyle/>
          <a:p>
            <a:pPr algn="ctr">
              <a:spcBef>
                <a:spcPct val="50000"/>
              </a:spcBef>
            </a:pPr>
            <a:endParaRPr lang="en-US" sz="1800" b="1" dirty="0">
              <a:solidFill>
                <a:srgbClr val="FF0000"/>
              </a:solidFill>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2531"/>
                                        </p:tgtEl>
                                        <p:attrNameLst>
                                          <p:attrName>style.visibility</p:attrName>
                                        </p:attrNameLst>
                                      </p:cBhvr>
                                      <p:to>
                                        <p:strVal val="visible"/>
                                      </p:to>
                                    </p:set>
                                    <p:anim calcmode="lin" valueType="num">
                                      <p:cBhvr additive="base">
                                        <p:cTn id="7" dur="500" fill="hold"/>
                                        <p:tgtEl>
                                          <p:spTgt spid="22531"/>
                                        </p:tgtEl>
                                        <p:attrNameLst>
                                          <p:attrName>ppt_x</p:attrName>
                                        </p:attrNameLst>
                                      </p:cBhvr>
                                      <p:tavLst>
                                        <p:tav tm="0">
                                          <p:val>
                                            <p:strVal val="0-#ppt_w/2"/>
                                          </p:val>
                                        </p:tav>
                                        <p:tav tm="100000">
                                          <p:val>
                                            <p:strVal val="#ppt_x"/>
                                          </p:val>
                                        </p:tav>
                                      </p:tavLst>
                                    </p:anim>
                                    <p:anim calcmode="lin" valueType="num">
                                      <p:cBhvr additive="base">
                                        <p:cTn id="8" dur="500" fill="hold"/>
                                        <p:tgtEl>
                                          <p:spTgt spid="2253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22534"/>
                                        </p:tgtEl>
                                        <p:attrNameLst>
                                          <p:attrName>style.visibility</p:attrName>
                                        </p:attrNameLst>
                                      </p:cBhvr>
                                      <p:to>
                                        <p:strVal val="visible"/>
                                      </p:to>
                                    </p:set>
                                    <p:animEffect transition="in" filter="wipe(up)">
                                      <p:cBhvr>
                                        <p:cTn id="13" dur="500"/>
                                        <p:tgtEl>
                                          <p:spTgt spid="22534"/>
                                        </p:tgtEl>
                                      </p:cBhvr>
                                    </p:animEffect>
                                  </p:childTnLst>
                                </p:cTn>
                              </p:par>
                            </p:childTnLst>
                          </p:cTn>
                        </p:par>
                        <p:par>
                          <p:cTn id="14" fill="hold">
                            <p:stCondLst>
                              <p:cond delay="500"/>
                            </p:stCondLst>
                            <p:childTnLst>
                              <p:par>
                                <p:cTn id="15" presetID="2" presetClass="entr" presetSubtype="8" fill="hold" grpId="0" nodeType="afterEffect">
                                  <p:stCondLst>
                                    <p:cond delay="0"/>
                                  </p:stCondLst>
                                  <p:childTnLst>
                                    <p:set>
                                      <p:cBhvr>
                                        <p:cTn id="16" dur="1" fill="hold">
                                          <p:stCondLst>
                                            <p:cond delay="0"/>
                                          </p:stCondLst>
                                        </p:cTn>
                                        <p:tgtEl>
                                          <p:spTgt spid="22536"/>
                                        </p:tgtEl>
                                        <p:attrNameLst>
                                          <p:attrName>style.visibility</p:attrName>
                                        </p:attrNameLst>
                                      </p:cBhvr>
                                      <p:to>
                                        <p:strVal val="visible"/>
                                      </p:to>
                                    </p:set>
                                    <p:anim calcmode="lin" valueType="num">
                                      <p:cBhvr additive="base">
                                        <p:cTn id="17" dur="500" fill="hold"/>
                                        <p:tgtEl>
                                          <p:spTgt spid="22536"/>
                                        </p:tgtEl>
                                        <p:attrNameLst>
                                          <p:attrName>ppt_x</p:attrName>
                                        </p:attrNameLst>
                                      </p:cBhvr>
                                      <p:tavLst>
                                        <p:tav tm="0">
                                          <p:val>
                                            <p:strVal val="0-#ppt_w/2"/>
                                          </p:val>
                                        </p:tav>
                                        <p:tav tm="100000">
                                          <p:val>
                                            <p:strVal val="#ppt_x"/>
                                          </p:val>
                                        </p:tav>
                                      </p:tavLst>
                                    </p:anim>
                                    <p:anim calcmode="lin" valueType="num">
                                      <p:cBhvr additive="base">
                                        <p:cTn id="18" dur="500" fill="hold"/>
                                        <p:tgtEl>
                                          <p:spTgt spid="22536"/>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22535"/>
                                        </p:tgtEl>
                                        <p:attrNameLst>
                                          <p:attrName>style.visibility</p:attrName>
                                        </p:attrNameLst>
                                      </p:cBhvr>
                                      <p:to>
                                        <p:strVal val="visible"/>
                                      </p:to>
                                    </p:set>
                                    <p:animEffect transition="in" filter="wipe(up)">
                                      <p:cBhvr>
                                        <p:cTn id="23" dur="500"/>
                                        <p:tgtEl>
                                          <p:spTgt spid="22535"/>
                                        </p:tgtEl>
                                      </p:cBhvr>
                                    </p:animEffect>
                                  </p:childTnLst>
                                </p:cTn>
                              </p:par>
                            </p:childTnLst>
                          </p:cTn>
                        </p:par>
                        <p:par>
                          <p:cTn id="24" fill="hold">
                            <p:stCondLst>
                              <p:cond delay="500"/>
                            </p:stCondLst>
                            <p:childTnLst>
                              <p:par>
                                <p:cTn id="25" presetID="2" presetClass="entr" presetSubtype="8" fill="hold" grpId="0" nodeType="afterEffect">
                                  <p:stCondLst>
                                    <p:cond delay="0"/>
                                  </p:stCondLst>
                                  <p:childTnLst>
                                    <p:set>
                                      <p:cBhvr>
                                        <p:cTn id="26" dur="1" fill="hold">
                                          <p:stCondLst>
                                            <p:cond delay="0"/>
                                          </p:stCondLst>
                                        </p:cTn>
                                        <p:tgtEl>
                                          <p:spTgt spid="22537"/>
                                        </p:tgtEl>
                                        <p:attrNameLst>
                                          <p:attrName>style.visibility</p:attrName>
                                        </p:attrNameLst>
                                      </p:cBhvr>
                                      <p:to>
                                        <p:strVal val="visible"/>
                                      </p:to>
                                    </p:set>
                                    <p:anim calcmode="lin" valueType="num">
                                      <p:cBhvr additive="base">
                                        <p:cTn id="27" dur="500" fill="hold"/>
                                        <p:tgtEl>
                                          <p:spTgt spid="22537"/>
                                        </p:tgtEl>
                                        <p:attrNameLst>
                                          <p:attrName>ppt_x</p:attrName>
                                        </p:attrNameLst>
                                      </p:cBhvr>
                                      <p:tavLst>
                                        <p:tav tm="0">
                                          <p:val>
                                            <p:strVal val="0-#ppt_w/2"/>
                                          </p:val>
                                        </p:tav>
                                        <p:tav tm="100000">
                                          <p:val>
                                            <p:strVal val="#ppt_x"/>
                                          </p:val>
                                        </p:tav>
                                      </p:tavLst>
                                    </p:anim>
                                    <p:anim calcmode="lin" valueType="num">
                                      <p:cBhvr additive="base">
                                        <p:cTn id="28" dur="500" fill="hold"/>
                                        <p:tgtEl>
                                          <p:spTgt spid="225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animBg="1" autoUpdateAnimBg="0"/>
      <p:bldP spid="22534" grpId="0" animBg="1" autoUpdateAnimBg="0"/>
      <p:bldP spid="22535" grpId="0" autoUpdateAnimBg="0"/>
      <p:bldP spid="22536" grpId="0" animBg="1" autoUpdateAnimBg="0"/>
      <p:bldP spid="22537" grpId="0" animBg="1"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971550" y="1066800"/>
            <a:ext cx="730250" cy="366713"/>
          </a:xfrm>
          <a:prstGeom prst="rect">
            <a:avLst/>
          </a:prstGeom>
          <a:noFill/>
          <a:ln w="9525">
            <a:noFill/>
            <a:miter lim="800000"/>
            <a:headEnd/>
            <a:tailEnd/>
          </a:ln>
          <a:effectLst/>
        </p:spPr>
        <p:txBody>
          <a:bodyPr wrap="none" anchor="ctr">
            <a:spAutoFit/>
          </a:bodyPr>
          <a:lstStyle/>
          <a:p>
            <a:pPr algn="ctr">
              <a:spcBef>
                <a:spcPct val="50000"/>
              </a:spcBef>
            </a:pPr>
            <a:r>
              <a:rPr lang="en-US" sz="1800" b="1">
                <a:latin typeface="Arial" pitchFamily="34" charset="0"/>
              </a:rPr>
              <a:t>Cells</a:t>
            </a:r>
          </a:p>
        </p:txBody>
      </p:sp>
      <p:sp>
        <p:nvSpPr>
          <p:cNvPr id="23555" name="Text Box 3"/>
          <p:cNvSpPr txBox="1">
            <a:spLocks noChangeArrowheads="1"/>
          </p:cNvSpPr>
          <p:nvPr/>
        </p:nvSpPr>
        <p:spPr bwMode="auto">
          <a:xfrm>
            <a:off x="762000" y="2743200"/>
            <a:ext cx="1835150" cy="366713"/>
          </a:xfrm>
          <a:prstGeom prst="rect">
            <a:avLst/>
          </a:prstGeom>
          <a:noFill/>
          <a:ln w="9525">
            <a:noFill/>
            <a:miter lim="800000"/>
            <a:headEnd/>
            <a:tailEnd/>
          </a:ln>
          <a:effectLst/>
        </p:spPr>
        <p:txBody>
          <a:bodyPr wrap="none" anchor="ctr">
            <a:spAutoFit/>
          </a:bodyPr>
          <a:lstStyle/>
          <a:p>
            <a:pPr>
              <a:spcBef>
                <a:spcPct val="50000"/>
              </a:spcBef>
            </a:pPr>
            <a:r>
              <a:rPr lang="en-US" sz="1800">
                <a:latin typeface="Arial" pitchFamily="34" charset="0"/>
              </a:rPr>
              <a:t>Endothelial cells</a:t>
            </a:r>
          </a:p>
        </p:txBody>
      </p:sp>
      <p:sp>
        <p:nvSpPr>
          <p:cNvPr id="23556" name="Text Box 4"/>
          <p:cNvSpPr txBox="1">
            <a:spLocks noChangeArrowheads="1"/>
          </p:cNvSpPr>
          <p:nvPr/>
        </p:nvSpPr>
        <p:spPr bwMode="auto">
          <a:xfrm>
            <a:off x="838200" y="2057400"/>
            <a:ext cx="1911350" cy="366713"/>
          </a:xfrm>
          <a:prstGeom prst="rect">
            <a:avLst/>
          </a:prstGeom>
          <a:noFill/>
          <a:ln w="9525">
            <a:noFill/>
            <a:miter lim="800000"/>
            <a:headEnd/>
            <a:tailEnd/>
          </a:ln>
          <a:effectLst/>
        </p:spPr>
        <p:txBody>
          <a:bodyPr wrap="none" anchor="ctr">
            <a:spAutoFit/>
          </a:bodyPr>
          <a:lstStyle/>
          <a:p>
            <a:pPr algn="ctr">
              <a:spcBef>
                <a:spcPct val="50000"/>
              </a:spcBef>
            </a:pPr>
            <a:r>
              <a:rPr lang="en-US" sz="1800">
                <a:latin typeface="Arial" pitchFamily="34" charset="0"/>
              </a:rPr>
              <a:t>Normally present</a:t>
            </a:r>
          </a:p>
        </p:txBody>
      </p:sp>
      <p:sp>
        <p:nvSpPr>
          <p:cNvPr id="23557" name="Text Box 5"/>
          <p:cNvSpPr txBox="1">
            <a:spLocks noChangeArrowheads="1"/>
          </p:cNvSpPr>
          <p:nvPr/>
        </p:nvSpPr>
        <p:spPr bwMode="auto">
          <a:xfrm>
            <a:off x="5105400" y="990600"/>
            <a:ext cx="2971800" cy="366713"/>
          </a:xfrm>
          <a:prstGeom prst="rect">
            <a:avLst/>
          </a:prstGeom>
          <a:noFill/>
          <a:ln w="9525">
            <a:noFill/>
            <a:miter lim="800000"/>
            <a:headEnd/>
            <a:tailEnd/>
          </a:ln>
          <a:effectLst/>
        </p:spPr>
        <p:txBody>
          <a:bodyPr wrap="none" anchor="ctr">
            <a:spAutoFit/>
          </a:bodyPr>
          <a:lstStyle/>
          <a:p>
            <a:pPr algn="ctr">
              <a:spcBef>
                <a:spcPct val="50000"/>
              </a:spcBef>
            </a:pPr>
            <a:r>
              <a:rPr lang="en-US" sz="1800">
                <a:latin typeface="Arial" pitchFamily="34" charset="0"/>
              </a:rPr>
              <a:t>Stuff = non-cellular material</a:t>
            </a:r>
          </a:p>
        </p:txBody>
      </p:sp>
      <p:sp>
        <p:nvSpPr>
          <p:cNvPr id="23558" name="Text Box 6"/>
          <p:cNvSpPr txBox="1">
            <a:spLocks noChangeArrowheads="1"/>
          </p:cNvSpPr>
          <p:nvPr/>
        </p:nvSpPr>
        <p:spPr bwMode="auto">
          <a:xfrm>
            <a:off x="762000" y="3429000"/>
            <a:ext cx="1746250" cy="366713"/>
          </a:xfrm>
          <a:prstGeom prst="rect">
            <a:avLst/>
          </a:prstGeom>
          <a:noFill/>
          <a:ln w="9525">
            <a:noFill/>
            <a:miter lim="800000"/>
            <a:headEnd/>
            <a:tailEnd/>
          </a:ln>
          <a:effectLst/>
        </p:spPr>
        <p:txBody>
          <a:bodyPr wrap="none" anchor="ctr">
            <a:spAutoFit/>
          </a:bodyPr>
          <a:lstStyle/>
          <a:p>
            <a:pPr>
              <a:spcBef>
                <a:spcPct val="50000"/>
              </a:spcBef>
            </a:pPr>
            <a:r>
              <a:rPr lang="en-US" sz="1800">
                <a:latin typeface="Arial" pitchFamily="34" charset="0"/>
              </a:rPr>
              <a:t>Mesangial cells</a:t>
            </a:r>
          </a:p>
        </p:txBody>
      </p:sp>
      <p:sp>
        <p:nvSpPr>
          <p:cNvPr id="23559" name="Text Box 7"/>
          <p:cNvSpPr txBox="1">
            <a:spLocks noChangeArrowheads="1"/>
          </p:cNvSpPr>
          <p:nvPr/>
        </p:nvSpPr>
        <p:spPr bwMode="auto">
          <a:xfrm>
            <a:off x="762000" y="3124200"/>
            <a:ext cx="1631950" cy="366713"/>
          </a:xfrm>
          <a:prstGeom prst="rect">
            <a:avLst/>
          </a:prstGeom>
          <a:noFill/>
          <a:ln w="9525">
            <a:noFill/>
            <a:miter lim="800000"/>
            <a:headEnd/>
            <a:tailEnd/>
          </a:ln>
          <a:effectLst/>
        </p:spPr>
        <p:txBody>
          <a:bodyPr wrap="none" anchor="ctr">
            <a:spAutoFit/>
          </a:bodyPr>
          <a:lstStyle/>
          <a:p>
            <a:pPr>
              <a:spcBef>
                <a:spcPct val="50000"/>
              </a:spcBef>
            </a:pPr>
            <a:r>
              <a:rPr lang="en-US" sz="1800">
                <a:latin typeface="Arial" pitchFamily="34" charset="0"/>
              </a:rPr>
              <a:t>Epithelial cells</a:t>
            </a:r>
          </a:p>
        </p:txBody>
      </p:sp>
      <p:sp>
        <p:nvSpPr>
          <p:cNvPr id="23560" name="Text Box 8"/>
          <p:cNvSpPr txBox="1">
            <a:spLocks noChangeArrowheads="1"/>
          </p:cNvSpPr>
          <p:nvPr/>
        </p:nvSpPr>
        <p:spPr bwMode="auto">
          <a:xfrm>
            <a:off x="5715000" y="1981200"/>
            <a:ext cx="1911350" cy="366713"/>
          </a:xfrm>
          <a:prstGeom prst="rect">
            <a:avLst/>
          </a:prstGeom>
          <a:noFill/>
          <a:ln w="9525">
            <a:noFill/>
            <a:miter lim="800000"/>
            <a:headEnd/>
            <a:tailEnd/>
          </a:ln>
          <a:effectLst/>
        </p:spPr>
        <p:txBody>
          <a:bodyPr wrap="none" anchor="ctr">
            <a:spAutoFit/>
          </a:bodyPr>
          <a:lstStyle/>
          <a:p>
            <a:pPr algn="ctr">
              <a:spcBef>
                <a:spcPct val="50000"/>
              </a:spcBef>
            </a:pPr>
            <a:r>
              <a:rPr lang="en-US" sz="1800">
                <a:latin typeface="Arial" pitchFamily="34" charset="0"/>
              </a:rPr>
              <a:t>Normally present</a:t>
            </a:r>
          </a:p>
        </p:txBody>
      </p:sp>
      <p:sp>
        <p:nvSpPr>
          <p:cNvPr id="23561" name="Text Box 9"/>
          <p:cNvSpPr txBox="1">
            <a:spLocks noChangeArrowheads="1"/>
          </p:cNvSpPr>
          <p:nvPr/>
        </p:nvSpPr>
        <p:spPr bwMode="auto">
          <a:xfrm>
            <a:off x="4648200" y="2590800"/>
            <a:ext cx="3562350" cy="366713"/>
          </a:xfrm>
          <a:prstGeom prst="rect">
            <a:avLst/>
          </a:prstGeom>
          <a:noFill/>
          <a:ln w="9525">
            <a:noFill/>
            <a:miter lim="800000"/>
            <a:headEnd/>
            <a:tailEnd/>
          </a:ln>
          <a:effectLst/>
        </p:spPr>
        <p:txBody>
          <a:bodyPr wrap="none" anchor="ctr">
            <a:spAutoFit/>
          </a:bodyPr>
          <a:lstStyle/>
          <a:p>
            <a:pPr algn="ctr">
              <a:spcBef>
                <a:spcPct val="50000"/>
              </a:spcBef>
            </a:pPr>
            <a:r>
              <a:rPr lang="en-US" sz="1800">
                <a:latin typeface="Arial" pitchFamily="34" charset="0"/>
              </a:rPr>
              <a:t>Glomerular Basement Membrane</a:t>
            </a:r>
          </a:p>
        </p:txBody>
      </p:sp>
      <p:sp>
        <p:nvSpPr>
          <p:cNvPr id="23562" name="Rectangle 10"/>
          <p:cNvSpPr>
            <a:spLocks noChangeArrowheads="1"/>
          </p:cNvSpPr>
          <p:nvPr/>
        </p:nvSpPr>
        <p:spPr bwMode="auto">
          <a:xfrm>
            <a:off x="685800" y="1905000"/>
            <a:ext cx="2209800" cy="609600"/>
          </a:xfrm>
          <a:prstGeom prst="rect">
            <a:avLst/>
          </a:prstGeom>
          <a:noFill/>
          <a:ln w="9525">
            <a:solidFill>
              <a:srgbClr val="000000"/>
            </a:solidFill>
            <a:miter lim="800000"/>
            <a:headEnd/>
            <a:tailEnd/>
          </a:ln>
          <a:effectLst/>
        </p:spPr>
        <p:txBody>
          <a:bodyPr wrap="none" anchor="ctr"/>
          <a:lstStyle/>
          <a:p>
            <a:endParaRPr lang="ar-SA"/>
          </a:p>
        </p:txBody>
      </p:sp>
      <p:sp>
        <p:nvSpPr>
          <p:cNvPr id="23563" name="Rectangle 11"/>
          <p:cNvSpPr>
            <a:spLocks noChangeArrowheads="1"/>
          </p:cNvSpPr>
          <p:nvPr/>
        </p:nvSpPr>
        <p:spPr bwMode="auto">
          <a:xfrm>
            <a:off x="228600" y="1600200"/>
            <a:ext cx="3657600" cy="2209800"/>
          </a:xfrm>
          <a:prstGeom prst="rect">
            <a:avLst/>
          </a:prstGeom>
          <a:noFill/>
          <a:ln w="9525">
            <a:solidFill>
              <a:srgbClr val="000000"/>
            </a:solidFill>
            <a:miter lim="800000"/>
            <a:headEnd/>
            <a:tailEnd/>
          </a:ln>
          <a:effectLst/>
        </p:spPr>
        <p:txBody>
          <a:bodyPr wrap="none" anchor="ctr"/>
          <a:lstStyle/>
          <a:p>
            <a:endParaRPr lang="ar-SA"/>
          </a:p>
        </p:txBody>
      </p:sp>
      <p:sp>
        <p:nvSpPr>
          <p:cNvPr id="23564" name="Rectangle 12"/>
          <p:cNvSpPr>
            <a:spLocks noChangeArrowheads="1"/>
          </p:cNvSpPr>
          <p:nvPr/>
        </p:nvSpPr>
        <p:spPr bwMode="auto">
          <a:xfrm>
            <a:off x="4267200" y="838200"/>
            <a:ext cx="4572000" cy="2971800"/>
          </a:xfrm>
          <a:prstGeom prst="rect">
            <a:avLst/>
          </a:prstGeom>
          <a:noFill/>
          <a:ln w="9525">
            <a:solidFill>
              <a:srgbClr val="000000"/>
            </a:solidFill>
            <a:miter lim="800000"/>
            <a:headEnd/>
            <a:tailEnd/>
          </a:ln>
          <a:effectLst/>
        </p:spPr>
        <p:txBody>
          <a:bodyPr wrap="none" anchor="ctr"/>
          <a:lstStyle/>
          <a:p>
            <a:endParaRPr lang="ar-SA"/>
          </a:p>
        </p:txBody>
      </p:sp>
      <p:sp>
        <p:nvSpPr>
          <p:cNvPr id="23565" name="Rectangle 13"/>
          <p:cNvSpPr>
            <a:spLocks noChangeArrowheads="1"/>
          </p:cNvSpPr>
          <p:nvPr/>
        </p:nvSpPr>
        <p:spPr bwMode="auto">
          <a:xfrm>
            <a:off x="228600" y="838200"/>
            <a:ext cx="3657600" cy="2971800"/>
          </a:xfrm>
          <a:prstGeom prst="rect">
            <a:avLst/>
          </a:prstGeom>
          <a:noFill/>
          <a:ln w="9525">
            <a:solidFill>
              <a:srgbClr val="000000"/>
            </a:solidFill>
            <a:miter lim="800000"/>
            <a:headEnd/>
            <a:tailEnd/>
          </a:ln>
          <a:effectLst/>
        </p:spPr>
        <p:txBody>
          <a:bodyPr wrap="none" anchor="ctr"/>
          <a:lstStyle/>
          <a:p>
            <a:endParaRPr lang="ar-SA"/>
          </a:p>
        </p:txBody>
      </p:sp>
      <p:sp>
        <p:nvSpPr>
          <p:cNvPr id="23566" name="Rectangle 14"/>
          <p:cNvSpPr>
            <a:spLocks noChangeArrowheads="1"/>
          </p:cNvSpPr>
          <p:nvPr/>
        </p:nvSpPr>
        <p:spPr bwMode="auto">
          <a:xfrm>
            <a:off x="5562600" y="1828800"/>
            <a:ext cx="2209800" cy="609600"/>
          </a:xfrm>
          <a:prstGeom prst="rect">
            <a:avLst/>
          </a:prstGeom>
          <a:noFill/>
          <a:ln w="9525">
            <a:solidFill>
              <a:srgbClr val="000000"/>
            </a:solidFill>
            <a:miter lim="800000"/>
            <a:headEnd/>
            <a:tailEnd/>
          </a:ln>
          <a:effectLst/>
        </p:spPr>
        <p:txBody>
          <a:bodyPr wrap="none" anchor="ctr"/>
          <a:lstStyle/>
          <a:p>
            <a:endParaRPr lang="ar-SA"/>
          </a:p>
        </p:txBody>
      </p:sp>
      <p:sp>
        <p:nvSpPr>
          <p:cNvPr id="23567" name="Rectangle 15"/>
          <p:cNvSpPr>
            <a:spLocks noChangeArrowheads="1"/>
          </p:cNvSpPr>
          <p:nvPr/>
        </p:nvSpPr>
        <p:spPr bwMode="auto">
          <a:xfrm>
            <a:off x="4267200" y="838200"/>
            <a:ext cx="4572000" cy="762000"/>
          </a:xfrm>
          <a:prstGeom prst="rect">
            <a:avLst/>
          </a:prstGeom>
          <a:noFill/>
          <a:ln w="9525">
            <a:solidFill>
              <a:srgbClr val="000000"/>
            </a:solidFill>
            <a:miter lim="800000"/>
            <a:headEnd/>
            <a:tailEnd/>
          </a:ln>
          <a:effectLst/>
        </p:spPr>
        <p:txBody>
          <a:bodyPr wrap="none" anchor="ctr"/>
          <a:lstStyle/>
          <a:p>
            <a:endParaRPr lang="ar-SA"/>
          </a:p>
        </p:txBody>
      </p:sp>
      <p:sp>
        <p:nvSpPr>
          <p:cNvPr id="23568" name="Text Box 16"/>
          <p:cNvSpPr txBox="1">
            <a:spLocks noChangeArrowheads="1"/>
          </p:cNvSpPr>
          <p:nvPr/>
        </p:nvSpPr>
        <p:spPr bwMode="auto">
          <a:xfrm>
            <a:off x="1676400" y="228600"/>
            <a:ext cx="5289550" cy="366713"/>
          </a:xfrm>
          <a:prstGeom prst="rect">
            <a:avLst/>
          </a:prstGeom>
          <a:noFill/>
          <a:ln w="9525">
            <a:noFill/>
            <a:miter lim="800000"/>
            <a:headEnd/>
            <a:tailEnd/>
          </a:ln>
          <a:effectLst/>
        </p:spPr>
        <p:txBody>
          <a:bodyPr wrap="none" anchor="ctr">
            <a:spAutoFit/>
          </a:bodyPr>
          <a:lstStyle/>
          <a:p>
            <a:pPr algn="ctr">
              <a:spcBef>
                <a:spcPct val="50000"/>
              </a:spcBef>
            </a:pPr>
            <a:r>
              <a:rPr lang="en-US" sz="1800" b="1">
                <a:solidFill>
                  <a:schemeClr val="accent2"/>
                </a:solidFill>
                <a:latin typeface="Arial" pitchFamily="34" charset="0"/>
              </a:rPr>
              <a:t>Normal Components of the Human Glomerulus</a:t>
            </a:r>
          </a:p>
        </p:txBody>
      </p:sp>
      <p:sp>
        <p:nvSpPr>
          <p:cNvPr id="23569" name="Text Box 17"/>
          <p:cNvSpPr txBox="1">
            <a:spLocks noChangeArrowheads="1"/>
          </p:cNvSpPr>
          <p:nvPr/>
        </p:nvSpPr>
        <p:spPr bwMode="auto">
          <a:xfrm>
            <a:off x="1676400" y="5488057"/>
            <a:ext cx="5364163" cy="707886"/>
          </a:xfrm>
          <a:prstGeom prst="rect">
            <a:avLst/>
          </a:prstGeom>
          <a:noFill/>
          <a:ln w="9525">
            <a:noFill/>
            <a:miter lim="800000"/>
            <a:headEnd/>
            <a:tailEnd/>
          </a:ln>
          <a:effectLst/>
        </p:spPr>
        <p:txBody>
          <a:bodyPr anchor="ctr">
            <a:spAutoFit/>
          </a:bodyPr>
          <a:lstStyle/>
          <a:p>
            <a:pPr algn="ctr"/>
            <a:endParaRPr lang="en-US" sz="2000" i="1" dirty="0">
              <a:solidFill>
                <a:srgbClr val="FF3300"/>
              </a:solidFill>
            </a:endParaRPr>
          </a:p>
          <a:p>
            <a:pPr algn="ctr"/>
            <a:endParaRPr lang="en-US" sz="2000" i="1" dirty="0">
              <a:solidFill>
                <a:srgbClr val="FF33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nodePh="1">
                                  <p:stCondLst>
                                    <p:cond delay="0"/>
                                  </p:stCondLst>
                                  <p:endCondLst>
                                    <p:cond evt="begin" delay="0">
                                      <p:tn val="5"/>
                                    </p:cond>
                                  </p:endCondLst>
                                  <p:childTnLst>
                                    <p:set>
                                      <p:cBhvr>
                                        <p:cTn id="6" dur="1" fill="hold">
                                          <p:stCondLst>
                                            <p:cond delay="0"/>
                                          </p:stCondLst>
                                        </p:cTn>
                                        <p:tgtEl>
                                          <p:spTgt spid="23569"/>
                                        </p:tgtEl>
                                        <p:attrNameLst>
                                          <p:attrName>style.visibility</p:attrName>
                                        </p:attrNameLst>
                                      </p:cBhvr>
                                      <p:to>
                                        <p:strVal val="visible"/>
                                      </p:to>
                                    </p:set>
                                    <p:anim calcmode="lin" valueType="num">
                                      <p:cBhvr additive="base">
                                        <p:cTn id="7" dur="500" fill="hold"/>
                                        <p:tgtEl>
                                          <p:spTgt spid="23569"/>
                                        </p:tgtEl>
                                        <p:attrNameLst>
                                          <p:attrName>ppt_x</p:attrName>
                                        </p:attrNameLst>
                                      </p:cBhvr>
                                      <p:tavLst>
                                        <p:tav tm="0">
                                          <p:val>
                                            <p:strVal val="0-#ppt_w/2"/>
                                          </p:val>
                                        </p:tav>
                                        <p:tav tm="100000">
                                          <p:val>
                                            <p:strVal val="#ppt_x"/>
                                          </p:val>
                                        </p:tav>
                                      </p:tavLst>
                                    </p:anim>
                                    <p:anim calcmode="lin" valueType="num">
                                      <p:cBhvr additive="base">
                                        <p:cTn id="8" dur="500" fill="hold"/>
                                        <p:tgtEl>
                                          <p:spTgt spid="235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69" grpId="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normal02a"/>
          <p:cNvPicPr>
            <a:picLocks noChangeAspect="1" noChangeArrowheads="1"/>
          </p:cNvPicPr>
          <p:nvPr/>
        </p:nvPicPr>
        <p:blipFill>
          <a:blip r:embed="rId2" cstate="print"/>
          <a:srcRect/>
          <a:stretch>
            <a:fillRect/>
          </a:stretch>
        </p:blipFill>
        <p:spPr bwMode="auto">
          <a:xfrm>
            <a:off x="2209800" y="1524000"/>
            <a:ext cx="4643438" cy="4090988"/>
          </a:xfrm>
          <a:prstGeom prst="rect">
            <a:avLst/>
          </a:prstGeom>
          <a:noFill/>
        </p:spPr>
      </p:pic>
      <p:sp>
        <p:nvSpPr>
          <p:cNvPr id="24579" name="Rectangle 3"/>
          <p:cNvSpPr>
            <a:spLocks noChangeArrowheads="1"/>
          </p:cNvSpPr>
          <p:nvPr/>
        </p:nvSpPr>
        <p:spPr bwMode="auto">
          <a:xfrm>
            <a:off x="1941513" y="411163"/>
            <a:ext cx="5365750" cy="641350"/>
          </a:xfrm>
          <a:prstGeom prst="rect">
            <a:avLst/>
          </a:prstGeom>
          <a:noFill/>
          <a:ln w="9525">
            <a:noFill/>
            <a:miter lim="800000"/>
            <a:headEnd/>
            <a:tailEnd/>
          </a:ln>
          <a:effectLst/>
        </p:spPr>
        <p:txBody>
          <a:bodyPr wrap="none" anchor="ctr">
            <a:spAutoFit/>
          </a:bodyPr>
          <a:lstStyle/>
          <a:p>
            <a:pPr algn="ctr"/>
            <a:r>
              <a:rPr lang="en-US" sz="1800" b="1">
                <a:latin typeface="Arial" pitchFamily="34" charset="0"/>
              </a:rPr>
              <a:t>A picture of a normal human glomerulus</a:t>
            </a:r>
          </a:p>
          <a:p>
            <a:pPr algn="ctr"/>
            <a:r>
              <a:rPr lang="en-US" sz="1800" b="1">
                <a:latin typeface="Arial" pitchFamily="34" charset="0"/>
              </a:rPr>
              <a:t>against which to compare the various diseases.</a:t>
            </a:r>
          </a:p>
        </p:txBody>
      </p:sp>
      <p:sp>
        <p:nvSpPr>
          <p:cNvPr id="24580" name="AutoShape 4"/>
          <p:cNvSpPr>
            <a:spLocks noChangeArrowheads="1"/>
          </p:cNvSpPr>
          <p:nvPr/>
        </p:nvSpPr>
        <p:spPr bwMode="auto">
          <a:xfrm>
            <a:off x="6705600" y="1219200"/>
            <a:ext cx="2133600" cy="533400"/>
          </a:xfrm>
          <a:prstGeom prst="wedgeRectCallout">
            <a:avLst>
              <a:gd name="adj1" fmla="val -91519"/>
              <a:gd name="adj2" fmla="val 401787"/>
            </a:avLst>
          </a:prstGeom>
          <a:solidFill>
            <a:schemeClr val="bg1"/>
          </a:solidFill>
          <a:ln w="9525">
            <a:solidFill>
              <a:srgbClr val="000000"/>
            </a:solidFill>
            <a:miter lim="800000"/>
            <a:headEnd/>
            <a:tailEnd/>
          </a:ln>
          <a:effectLst/>
        </p:spPr>
        <p:txBody>
          <a:bodyPr wrap="none" anchor="ctr"/>
          <a:lstStyle/>
          <a:p>
            <a:pPr algn="ctr"/>
            <a:r>
              <a:rPr lang="en-US" sz="1800">
                <a:solidFill>
                  <a:schemeClr val="bg1"/>
                </a:solidFill>
                <a:latin typeface="Arial" pitchFamily="34" charset="0"/>
              </a:rPr>
              <a:t>Tufts of capillaries</a:t>
            </a:r>
          </a:p>
        </p:txBody>
      </p:sp>
      <p:sp>
        <p:nvSpPr>
          <p:cNvPr id="24581" name="Text Box 5"/>
          <p:cNvSpPr txBox="1">
            <a:spLocks noChangeArrowheads="1"/>
          </p:cNvSpPr>
          <p:nvPr/>
        </p:nvSpPr>
        <p:spPr bwMode="auto">
          <a:xfrm>
            <a:off x="4953000" y="6461125"/>
            <a:ext cx="4191000" cy="369332"/>
          </a:xfrm>
          <a:prstGeom prst="rect">
            <a:avLst/>
          </a:prstGeom>
          <a:solidFill>
            <a:schemeClr val="bg1"/>
          </a:solidFill>
          <a:ln w="9525">
            <a:noFill/>
            <a:miter lim="800000"/>
            <a:headEnd/>
            <a:tailEnd/>
          </a:ln>
          <a:effectLst/>
        </p:spPr>
        <p:txBody>
          <a:bodyPr>
            <a:spAutoFit/>
          </a:bodyPr>
          <a:lstStyle/>
          <a:p>
            <a:pPr algn="ctr">
              <a:spcBef>
                <a:spcPct val="50000"/>
              </a:spcBef>
            </a:pPr>
            <a:endParaRPr lang="en-US" sz="1800" b="1" dirty="0">
              <a:solidFill>
                <a:srgbClr val="FF0000"/>
              </a:solidFill>
              <a:latin typeface="Arial" pitchFamily="34" charset="0"/>
            </a:endParaRPr>
          </a:p>
        </p:txBody>
      </p:sp>
      <p:sp>
        <p:nvSpPr>
          <p:cNvPr id="24583" name="AutoShape 7"/>
          <p:cNvSpPr>
            <a:spLocks noChangeArrowheads="1"/>
          </p:cNvSpPr>
          <p:nvPr/>
        </p:nvSpPr>
        <p:spPr bwMode="auto">
          <a:xfrm>
            <a:off x="228600" y="5410200"/>
            <a:ext cx="1828800" cy="533400"/>
          </a:xfrm>
          <a:prstGeom prst="wedgeRectCallout">
            <a:avLst>
              <a:gd name="adj1" fmla="val 168838"/>
              <a:gd name="adj2" fmla="val -52681"/>
            </a:avLst>
          </a:prstGeom>
          <a:solidFill>
            <a:schemeClr val="bg1"/>
          </a:solidFill>
          <a:ln w="9525">
            <a:solidFill>
              <a:srgbClr val="000000"/>
            </a:solidFill>
            <a:miter lim="800000"/>
            <a:headEnd/>
            <a:tailEnd/>
          </a:ln>
          <a:effectLst/>
        </p:spPr>
        <p:txBody>
          <a:bodyPr wrap="none" anchor="ctr"/>
          <a:lstStyle/>
          <a:p>
            <a:pPr algn="ctr"/>
            <a:r>
              <a:rPr lang="en-US" sz="1600">
                <a:latin typeface="Arial" pitchFamily="34" charset="0"/>
              </a:rPr>
              <a:t>Afferent arteriole</a:t>
            </a:r>
          </a:p>
        </p:txBody>
      </p:sp>
      <p:sp>
        <p:nvSpPr>
          <p:cNvPr id="24585" name="AutoShape 9"/>
          <p:cNvSpPr>
            <a:spLocks noChangeArrowheads="1"/>
          </p:cNvSpPr>
          <p:nvPr/>
        </p:nvSpPr>
        <p:spPr bwMode="auto">
          <a:xfrm>
            <a:off x="7086600" y="3048000"/>
            <a:ext cx="2057400" cy="914400"/>
          </a:xfrm>
          <a:prstGeom prst="wedgeRectCallout">
            <a:avLst>
              <a:gd name="adj1" fmla="val -85958"/>
              <a:gd name="adj2" fmla="val 5731"/>
            </a:avLst>
          </a:prstGeom>
          <a:solidFill>
            <a:schemeClr val="bg1"/>
          </a:solidFill>
          <a:ln w="9525">
            <a:solidFill>
              <a:srgbClr val="000000"/>
            </a:solidFill>
            <a:miter lim="800000"/>
            <a:headEnd/>
            <a:tailEnd/>
          </a:ln>
          <a:effectLst/>
        </p:spPr>
        <p:txBody>
          <a:bodyPr wrap="none" anchor="ctr"/>
          <a:lstStyle/>
          <a:p>
            <a:pPr algn="ctr"/>
            <a:r>
              <a:rPr lang="en-US" sz="1600">
                <a:latin typeface="Arial" pitchFamily="34" charset="0"/>
              </a:rPr>
              <a:t>Thin</a:t>
            </a:r>
            <a:br>
              <a:rPr lang="en-US" sz="1600">
                <a:latin typeface="Arial" pitchFamily="34" charset="0"/>
              </a:rPr>
            </a:br>
            <a:r>
              <a:rPr lang="en-US" sz="1600">
                <a:latin typeface="Arial" pitchFamily="34" charset="0"/>
              </a:rPr>
              <a:t>basement membranes</a:t>
            </a:r>
          </a:p>
        </p:txBody>
      </p:sp>
      <p:sp>
        <p:nvSpPr>
          <p:cNvPr id="24586" name="AutoShape 10"/>
          <p:cNvSpPr>
            <a:spLocks noChangeArrowheads="1"/>
          </p:cNvSpPr>
          <p:nvPr/>
        </p:nvSpPr>
        <p:spPr bwMode="auto">
          <a:xfrm>
            <a:off x="304800" y="1752600"/>
            <a:ext cx="1752600" cy="533400"/>
          </a:xfrm>
          <a:prstGeom prst="wedgeRectCallout">
            <a:avLst>
              <a:gd name="adj1" fmla="val 101176"/>
              <a:gd name="adj2" fmla="val 230653"/>
            </a:avLst>
          </a:prstGeom>
          <a:solidFill>
            <a:schemeClr val="bg1"/>
          </a:solidFill>
          <a:ln w="9525">
            <a:solidFill>
              <a:srgbClr val="000000"/>
            </a:solidFill>
            <a:miter lim="800000"/>
            <a:headEnd/>
            <a:tailEnd/>
          </a:ln>
          <a:effectLst/>
        </p:spPr>
        <p:txBody>
          <a:bodyPr wrap="none" anchor="ctr"/>
          <a:lstStyle/>
          <a:p>
            <a:pPr algn="ctr"/>
            <a:r>
              <a:rPr lang="en-US" sz="1600">
                <a:latin typeface="Arial" pitchFamily="34" charset="0"/>
              </a:rPr>
              <a:t>Bowman’s Space</a:t>
            </a:r>
          </a:p>
        </p:txBody>
      </p:sp>
      <p:sp>
        <p:nvSpPr>
          <p:cNvPr id="24588" name="AutoShape 12"/>
          <p:cNvSpPr>
            <a:spLocks noChangeArrowheads="1"/>
          </p:cNvSpPr>
          <p:nvPr/>
        </p:nvSpPr>
        <p:spPr bwMode="auto">
          <a:xfrm>
            <a:off x="6400800" y="5410200"/>
            <a:ext cx="2057400" cy="914400"/>
          </a:xfrm>
          <a:prstGeom prst="wedgeRectCallout">
            <a:avLst>
              <a:gd name="adj1" fmla="val -61032"/>
              <a:gd name="adj2" fmla="val -205208"/>
            </a:avLst>
          </a:prstGeom>
          <a:solidFill>
            <a:schemeClr val="bg1"/>
          </a:solidFill>
          <a:ln w="9525">
            <a:solidFill>
              <a:srgbClr val="000000"/>
            </a:solidFill>
            <a:miter lim="800000"/>
            <a:headEnd/>
            <a:tailEnd/>
          </a:ln>
          <a:effectLst/>
        </p:spPr>
        <p:txBody>
          <a:bodyPr wrap="none" anchor="ctr"/>
          <a:lstStyle/>
          <a:p>
            <a:pPr algn="ctr"/>
            <a:endParaRPr lang="ar-SA" sz="1600">
              <a:latin typeface="Arial" pitchFamily="34" charset="0"/>
            </a:endParaRPr>
          </a:p>
        </p:txBody>
      </p:sp>
      <p:sp>
        <p:nvSpPr>
          <p:cNvPr id="24584" name="AutoShape 8"/>
          <p:cNvSpPr>
            <a:spLocks noChangeArrowheads="1"/>
          </p:cNvSpPr>
          <p:nvPr/>
        </p:nvSpPr>
        <p:spPr bwMode="auto">
          <a:xfrm>
            <a:off x="6705600" y="1219200"/>
            <a:ext cx="2133600" cy="533400"/>
          </a:xfrm>
          <a:prstGeom prst="wedgeRectCallout">
            <a:avLst>
              <a:gd name="adj1" fmla="val -159301"/>
              <a:gd name="adj2" fmla="val 211014"/>
            </a:avLst>
          </a:prstGeom>
          <a:solidFill>
            <a:schemeClr val="bg1"/>
          </a:solidFill>
          <a:ln w="9525">
            <a:solidFill>
              <a:srgbClr val="000000"/>
            </a:solidFill>
            <a:miter lim="800000"/>
            <a:headEnd/>
            <a:tailEnd/>
          </a:ln>
          <a:effectLst/>
        </p:spPr>
        <p:txBody>
          <a:bodyPr wrap="none" anchor="ctr"/>
          <a:lstStyle/>
          <a:p>
            <a:pPr algn="ctr"/>
            <a:endParaRPr lang="ar-SA" sz="1800">
              <a:solidFill>
                <a:schemeClr val="bg1"/>
              </a:solidFill>
              <a:latin typeface="Arial" pitchFamily="34" charset="0"/>
            </a:endParaRPr>
          </a:p>
        </p:txBody>
      </p:sp>
      <p:sp>
        <p:nvSpPr>
          <p:cNvPr id="24582" name="AutoShape 6"/>
          <p:cNvSpPr>
            <a:spLocks noChangeArrowheads="1"/>
          </p:cNvSpPr>
          <p:nvPr/>
        </p:nvSpPr>
        <p:spPr bwMode="auto">
          <a:xfrm>
            <a:off x="6705600" y="1219200"/>
            <a:ext cx="2133600" cy="533400"/>
          </a:xfrm>
          <a:prstGeom prst="wedgeRectCallout">
            <a:avLst>
              <a:gd name="adj1" fmla="val -122245"/>
              <a:gd name="adj2" fmla="val 313690"/>
            </a:avLst>
          </a:prstGeom>
          <a:solidFill>
            <a:schemeClr val="bg1"/>
          </a:solidFill>
          <a:ln w="9525">
            <a:solidFill>
              <a:srgbClr val="000000"/>
            </a:solidFill>
            <a:miter lim="800000"/>
            <a:headEnd/>
            <a:tailEnd/>
          </a:ln>
          <a:effectLst/>
        </p:spPr>
        <p:txBody>
          <a:bodyPr wrap="none" anchor="ctr"/>
          <a:lstStyle/>
          <a:p>
            <a:pPr algn="ctr"/>
            <a:r>
              <a:rPr lang="en-US" sz="1600">
                <a:latin typeface="Arial" pitchFamily="34" charset="0"/>
              </a:rPr>
              <a:t>Tufts of capillaries</a:t>
            </a:r>
          </a:p>
        </p:txBody>
      </p:sp>
      <p:sp>
        <p:nvSpPr>
          <p:cNvPr id="24587" name="AutoShape 11"/>
          <p:cNvSpPr>
            <a:spLocks noChangeArrowheads="1"/>
          </p:cNvSpPr>
          <p:nvPr/>
        </p:nvSpPr>
        <p:spPr bwMode="auto">
          <a:xfrm>
            <a:off x="6400800" y="5410200"/>
            <a:ext cx="2057400" cy="914400"/>
          </a:xfrm>
          <a:prstGeom prst="wedgeRectCallout">
            <a:avLst>
              <a:gd name="adj1" fmla="val -162037"/>
              <a:gd name="adj2" fmla="val -190278"/>
            </a:avLst>
          </a:prstGeom>
          <a:solidFill>
            <a:schemeClr val="bg1"/>
          </a:solidFill>
          <a:ln w="9525">
            <a:solidFill>
              <a:srgbClr val="000000"/>
            </a:solidFill>
            <a:miter lim="800000"/>
            <a:headEnd/>
            <a:tailEnd/>
          </a:ln>
          <a:effectLst/>
        </p:spPr>
        <p:txBody>
          <a:bodyPr wrap="none" anchor="ctr"/>
          <a:lstStyle/>
          <a:p>
            <a:pPr algn="ctr"/>
            <a:r>
              <a:rPr lang="en-US" sz="1600">
                <a:latin typeface="Arial" pitchFamily="34" charset="0"/>
              </a:rPr>
              <a:t>Nuclei of</a:t>
            </a:r>
            <a:br>
              <a:rPr lang="en-US" sz="1600">
                <a:latin typeface="Arial" pitchFamily="34" charset="0"/>
              </a:rPr>
            </a:br>
            <a:r>
              <a:rPr lang="en-US" sz="1600">
                <a:latin typeface="Arial" pitchFamily="34" charset="0"/>
              </a:rPr>
              <a:t>glomerular cells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581"/>
                                        </p:tgtEl>
                                        <p:attrNameLst>
                                          <p:attrName>style.visibility</p:attrName>
                                        </p:attrNameLst>
                                      </p:cBhvr>
                                      <p:to>
                                        <p:strVal val="visible"/>
                                      </p:to>
                                    </p:set>
                                    <p:anim calcmode="lin" valueType="num">
                                      <p:cBhvr additive="base">
                                        <p:cTn id="7" dur="500" fill="hold"/>
                                        <p:tgtEl>
                                          <p:spTgt spid="24581"/>
                                        </p:tgtEl>
                                        <p:attrNameLst>
                                          <p:attrName>ppt_x</p:attrName>
                                        </p:attrNameLst>
                                      </p:cBhvr>
                                      <p:tavLst>
                                        <p:tav tm="0">
                                          <p:val>
                                            <p:strVal val="0-#ppt_w/2"/>
                                          </p:val>
                                        </p:tav>
                                        <p:tav tm="100000">
                                          <p:val>
                                            <p:strVal val="#ppt_x"/>
                                          </p:val>
                                        </p:tav>
                                      </p:tavLst>
                                    </p:anim>
                                    <p:anim calcmode="lin" valueType="num">
                                      <p:cBhvr additive="base">
                                        <p:cTn id="8" dur="500" fill="hold"/>
                                        <p:tgtEl>
                                          <p:spTgt spid="245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1" grpId="0" animBg="1"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1657350" y="685800"/>
            <a:ext cx="730250" cy="366713"/>
          </a:xfrm>
          <a:prstGeom prst="rect">
            <a:avLst/>
          </a:prstGeom>
          <a:noFill/>
          <a:ln w="9525">
            <a:noFill/>
            <a:miter lim="800000"/>
            <a:headEnd/>
            <a:tailEnd/>
          </a:ln>
          <a:effectLst/>
        </p:spPr>
        <p:txBody>
          <a:bodyPr wrap="none" anchor="ctr">
            <a:spAutoFit/>
          </a:bodyPr>
          <a:lstStyle/>
          <a:p>
            <a:pPr algn="ctr">
              <a:spcBef>
                <a:spcPct val="50000"/>
              </a:spcBef>
            </a:pPr>
            <a:r>
              <a:rPr lang="en-US" sz="1800" b="1">
                <a:latin typeface="Arial" pitchFamily="34" charset="0"/>
              </a:rPr>
              <a:t>Cells</a:t>
            </a:r>
          </a:p>
        </p:txBody>
      </p:sp>
      <p:sp>
        <p:nvSpPr>
          <p:cNvPr id="25603" name="Text Box 3"/>
          <p:cNvSpPr txBox="1">
            <a:spLocks noChangeArrowheads="1"/>
          </p:cNvSpPr>
          <p:nvPr/>
        </p:nvSpPr>
        <p:spPr bwMode="auto">
          <a:xfrm>
            <a:off x="304800" y="1828800"/>
            <a:ext cx="1835150" cy="366713"/>
          </a:xfrm>
          <a:prstGeom prst="rect">
            <a:avLst/>
          </a:prstGeom>
          <a:noFill/>
          <a:ln w="9525">
            <a:noFill/>
            <a:miter lim="800000"/>
            <a:headEnd/>
            <a:tailEnd/>
          </a:ln>
          <a:effectLst/>
        </p:spPr>
        <p:txBody>
          <a:bodyPr wrap="none" anchor="ctr">
            <a:spAutoFit/>
          </a:bodyPr>
          <a:lstStyle/>
          <a:p>
            <a:pPr>
              <a:spcBef>
                <a:spcPct val="50000"/>
              </a:spcBef>
            </a:pPr>
            <a:r>
              <a:rPr lang="en-US" sz="1800">
                <a:latin typeface="Arial" pitchFamily="34" charset="0"/>
              </a:rPr>
              <a:t>Endothelial cells</a:t>
            </a:r>
          </a:p>
        </p:txBody>
      </p:sp>
      <p:sp>
        <p:nvSpPr>
          <p:cNvPr id="25604" name="Text Box 4"/>
          <p:cNvSpPr txBox="1">
            <a:spLocks noChangeArrowheads="1"/>
          </p:cNvSpPr>
          <p:nvPr/>
        </p:nvSpPr>
        <p:spPr bwMode="auto">
          <a:xfrm>
            <a:off x="228600" y="1371600"/>
            <a:ext cx="1911350" cy="366713"/>
          </a:xfrm>
          <a:prstGeom prst="rect">
            <a:avLst/>
          </a:prstGeom>
          <a:noFill/>
          <a:ln w="9525">
            <a:noFill/>
            <a:miter lim="800000"/>
            <a:headEnd/>
            <a:tailEnd/>
          </a:ln>
          <a:effectLst/>
        </p:spPr>
        <p:txBody>
          <a:bodyPr wrap="none" anchor="ctr">
            <a:spAutoFit/>
          </a:bodyPr>
          <a:lstStyle/>
          <a:p>
            <a:pPr algn="ctr">
              <a:spcBef>
                <a:spcPct val="50000"/>
              </a:spcBef>
            </a:pPr>
            <a:r>
              <a:rPr lang="en-US" sz="1800">
                <a:latin typeface="Arial" pitchFamily="34" charset="0"/>
              </a:rPr>
              <a:t>Normally present</a:t>
            </a:r>
          </a:p>
        </p:txBody>
      </p:sp>
      <p:sp>
        <p:nvSpPr>
          <p:cNvPr id="25605" name="Text Box 5"/>
          <p:cNvSpPr txBox="1">
            <a:spLocks noChangeArrowheads="1"/>
          </p:cNvSpPr>
          <p:nvPr/>
        </p:nvSpPr>
        <p:spPr bwMode="auto">
          <a:xfrm>
            <a:off x="5257800" y="685800"/>
            <a:ext cx="2590800" cy="641350"/>
          </a:xfrm>
          <a:prstGeom prst="rect">
            <a:avLst/>
          </a:prstGeom>
          <a:noFill/>
          <a:ln w="9525">
            <a:noFill/>
            <a:miter lim="800000"/>
            <a:headEnd/>
            <a:tailEnd/>
          </a:ln>
          <a:effectLst/>
        </p:spPr>
        <p:txBody>
          <a:bodyPr wrap="none" anchor="ctr">
            <a:spAutoFit/>
          </a:bodyPr>
          <a:lstStyle/>
          <a:p>
            <a:pPr algn="ctr">
              <a:spcBef>
                <a:spcPct val="50000"/>
              </a:spcBef>
            </a:pPr>
            <a:r>
              <a:rPr lang="en-US" sz="1800" b="1">
                <a:latin typeface="Arial" pitchFamily="34" charset="0"/>
              </a:rPr>
              <a:t>Stuff</a:t>
            </a:r>
            <a:br>
              <a:rPr lang="en-US" sz="1800" b="1">
                <a:latin typeface="Arial" pitchFamily="34" charset="0"/>
              </a:rPr>
            </a:br>
            <a:r>
              <a:rPr lang="en-US" sz="1800">
                <a:latin typeface="Arial" pitchFamily="34" charset="0"/>
              </a:rPr>
              <a:t>(= non-cellular material)</a:t>
            </a:r>
          </a:p>
        </p:txBody>
      </p:sp>
      <p:sp>
        <p:nvSpPr>
          <p:cNvPr id="25606" name="Text Box 6"/>
          <p:cNvSpPr txBox="1">
            <a:spLocks noChangeArrowheads="1"/>
          </p:cNvSpPr>
          <p:nvPr/>
        </p:nvSpPr>
        <p:spPr bwMode="auto">
          <a:xfrm>
            <a:off x="304800" y="2590800"/>
            <a:ext cx="1746250" cy="366713"/>
          </a:xfrm>
          <a:prstGeom prst="rect">
            <a:avLst/>
          </a:prstGeom>
          <a:noFill/>
          <a:ln w="9525">
            <a:noFill/>
            <a:miter lim="800000"/>
            <a:headEnd/>
            <a:tailEnd/>
          </a:ln>
          <a:effectLst/>
        </p:spPr>
        <p:txBody>
          <a:bodyPr wrap="none" anchor="ctr">
            <a:spAutoFit/>
          </a:bodyPr>
          <a:lstStyle/>
          <a:p>
            <a:pPr>
              <a:spcBef>
                <a:spcPct val="50000"/>
              </a:spcBef>
            </a:pPr>
            <a:r>
              <a:rPr lang="en-US" sz="1800">
                <a:latin typeface="Arial" pitchFamily="34" charset="0"/>
              </a:rPr>
              <a:t>Mesangial cells</a:t>
            </a:r>
          </a:p>
        </p:txBody>
      </p:sp>
      <p:sp>
        <p:nvSpPr>
          <p:cNvPr id="25607" name="Text Box 7"/>
          <p:cNvSpPr txBox="1">
            <a:spLocks noChangeArrowheads="1"/>
          </p:cNvSpPr>
          <p:nvPr/>
        </p:nvSpPr>
        <p:spPr bwMode="auto">
          <a:xfrm>
            <a:off x="304800" y="2209800"/>
            <a:ext cx="1631950" cy="366713"/>
          </a:xfrm>
          <a:prstGeom prst="rect">
            <a:avLst/>
          </a:prstGeom>
          <a:noFill/>
          <a:ln w="9525">
            <a:noFill/>
            <a:miter lim="800000"/>
            <a:headEnd/>
            <a:tailEnd/>
          </a:ln>
          <a:effectLst/>
        </p:spPr>
        <p:txBody>
          <a:bodyPr wrap="none" anchor="ctr">
            <a:spAutoFit/>
          </a:bodyPr>
          <a:lstStyle/>
          <a:p>
            <a:pPr>
              <a:spcBef>
                <a:spcPct val="50000"/>
              </a:spcBef>
            </a:pPr>
            <a:r>
              <a:rPr lang="en-US" sz="1800">
                <a:latin typeface="Arial" pitchFamily="34" charset="0"/>
              </a:rPr>
              <a:t>Epithelial cells</a:t>
            </a:r>
          </a:p>
        </p:txBody>
      </p:sp>
      <p:sp>
        <p:nvSpPr>
          <p:cNvPr id="25608" name="Text Box 8"/>
          <p:cNvSpPr txBox="1">
            <a:spLocks noChangeArrowheads="1"/>
          </p:cNvSpPr>
          <p:nvPr/>
        </p:nvSpPr>
        <p:spPr bwMode="auto">
          <a:xfrm>
            <a:off x="4343400" y="1371600"/>
            <a:ext cx="1911350" cy="366713"/>
          </a:xfrm>
          <a:prstGeom prst="rect">
            <a:avLst/>
          </a:prstGeom>
          <a:noFill/>
          <a:ln w="9525">
            <a:noFill/>
            <a:miter lim="800000"/>
            <a:headEnd/>
            <a:tailEnd/>
          </a:ln>
          <a:effectLst/>
        </p:spPr>
        <p:txBody>
          <a:bodyPr wrap="none" anchor="ctr">
            <a:spAutoFit/>
          </a:bodyPr>
          <a:lstStyle/>
          <a:p>
            <a:pPr algn="ctr">
              <a:spcBef>
                <a:spcPct val="50000"/>
              </a:spcBef>
            </a:pPr>
            <a:r>
              <a:rPr lang="en-US" sz="1800">
                <a:latin typeface="Arial" pitchFamily="34" charset="0"/>
              </a:rPr>
              <a:t>Normally present</a:t>
            </a:r>
          </a:p>
        </p:txBody>
      </p:sp>
      <p:sp>
        <p:nvSpPr>
          <p:cNvPr id="25609" name="Text Box 9"/>
          <p:cNvSpPr txBox="1">
            <a:spLocks noChangeArrowheads="1"/>
          </p:cNvSpPr>
          <p:nvPr/>
        </p:nvSpPr>
        <p:spPr bwMode="auto">
          <a:xfrm>
            <a:off x="4343400" y="1905000"/>
            <a:ext cx="3321050" cy="366713"/>
          </a:xfrm>
          <a:prstGeom prst="rect">
            <a:avLst/>
          </a:prstGeom>
          <a:noFill/>
          <a:ln w="9525">
            <a:noFill/>
            <a:miter lim="800000"/>
            <a:headEnd/>
            <a:tailEnd/>
          </a:ln>
          <a:effectLst/>
        </p:spPr>
        <p:txBody>
          <a:bodyPr wrap="none" anchor="ctr">
            <a:spAutoFit/>
          </a:bodyPr>
          <a:lstStyle/>
          <a:p>
            <a:pPr>
              <a:spcBef>
                <a:spcPct val="50000"/>
              </a:spcBef>
            </a:pPr>
            <a:r>
              <a:rPr lang="en-US" sz="1800">
                <a:latin typeface="Arial" pitchFamily="34" charset="0"/>
              </a:rPr>
              <a:t>Capillary Basement Membrane</a:t>
            </a:r>
          </a:p>
        </p:txBody>
      </p:sp>
      <p:sp>
        <p:nvSpPr>
          <p:cNvPr id="25610" name="Rectangle 10"/>
          <p:cNvSpPr>
            <a:spLocks noChangeArrowheads="1"/>
          </p:cNvSpPr>
          <p:nvPr/>
        </p:nvSpPr>
        <p:spPr bwMode="auto">
          <a:xfrm>
            <a:off x="228600" y="1371600"/>
            <a:ext cx="1828800" cy="381000"/>
          </a:xfrm>
          <a:prstGeom prst="rect">
            <a:avLst/>
          </a:prstGeom>
          <a:noFill/>
          <a:ln w="9525">
            <a:solidFill>
              <a:srgbClr val="000000"/>
            </a:solidFill>
            <a:miter lim="800000"/>
            <a:headEnd/>
            <a:tailEnd/>
          </a:ln>
          <a:effectLst/>
        </p:spPr>
        <p:txBody>
          <a:bodyPr wrap="none" anchor="ctr"/>
          <a:lstStyle/>
          <a:p>
            <a:endParaRPr lang="ar-SA"/>
          </a:p>
        </p:txBody>
      </p:sp>
      <p:sp>
        <p:nvSpPr>
          <p:cNvPr id="25611" name="Rectangle 11"/>
          <p:cNvSpPr>
            <a:spLocks noChangeArrowheads="1"/>
          </p:cNvSpPr>
          <p:nvPr/>
        </p:nvSpPr>
        <p:spPr bwMode="auto">
          <a:xfrm>
            <a:off x="228600" y="1371600"/>
            <a:ext cx="3657600" cy="2209800"/>
          </a:xfrm>
          <a:prstGeom prst="rect">
            <a:avLst/>
          </a:prstGeom>
          <a:noFill/>
          <a:ln w="9525">
            <a:solidFill>
              <a:srgbClr val="000000"/>
            </a:solidFill>
            <a:miter lim="800000"/>
            <a:headEnd/>
            <a:tailEnd/>
          </a:ln>
          <a:effectLst/>
        </p:spPr>
        <p:txBody>
          <a:bodyPr wrap="none" anchor="ctr"/>
          <a:lstStyle/>
          <a:p>
            <a:endParaRPr lang="ar-SA"/>
          </a:p>
        </p:txBody>
      </p:sp>
      <p:sp>
        <p:nvSpPr>
          <p:cNvPr id="25612" name="Rectangle 12"/>
          <p:cNvSpPr>
            <a:spLocks noChangeArrowheads="1"/>
          </p:cNvSpPr>
          <p:nvPr/>
        </p:nvSpPr>
        <p:spPr bwMode="auto">
          <a:xfrm>
            <a:off x="4267200" y="609600"/>
            <a:ext cx="4572000" cy="2971800"/>
          </a:xfrm>
          <a:prstGeom prst="rect">
            <a:avLst/>
          </a:prstGeom>
          <a:noFill/>
          <a:ln w="9525">
            <a:solidFill>
              <a:srgbClr val="000000"/>
            </a:solidFill>
            <a:miter lim="800000"/>
            <a:headEnd/>
            <a:tailEnd/>
          </a:ln>
          <a:effectLst/>
        </p:spPr>
        <p:txBody>
          <a:bodyPr wrap="none" anchor="ctr"/>
          <a:lstStyle/>
          <a:p>
            <a:endParaRPr lang="ar-SA"/>
          </a:p>
        </p:txBody>
      </p:sp>
      <p:sp>
        <p:nvSpPr>
          <p:cNvPr id="25613" name="Rectangle 13"/>
          <p:cNvSpPr>
            <a:spLocks noChangeArrowheads="1"/>
          </p:cNvSpPr>
          <p:nvPr/>
        </p:nvSpPr>
        <p:spPr bwMode="auto">
          <a:xfrm>
            <a:off x="228600" y="609600"/>
            <a:ext cx="3657600" cy="2971800"/>
          </a:xfrm>
          <a:prstGeom prst="rect">
            <a:avLst/>
          </a:prstGeom>
          <a:noFill/>
          <a:ln w="9525">
            <a:solidFill>
              <a:srgbClr val="000000"/>
            </a:solidFill>
            <a:miter lim="800000"/>
            <a:headEnd/>
            <a:tailEnd/>
          </a:ln>
          <a:effectLst/>
        </p:spPr>
        <p:txBody>
          <a:bodyPr wrap="none" anchor="ctr"/>
          <a:lstStyle/>
          <a:p>
            <a:endParaRPr lang="ar-SA"/>
          </a:p>
        </p:txBody>
      </p:sp>
      <p:sp>
        <p:nvSpPr>
          <p:cNvPr id="25614" name="Rectangle 14"/>
          <p:cNvSpPr>
            <a:spLocks noChangeArrowheads="1"/>
          </p:cNvSpPr>
          <p:nvPr/>
        </p:nvSpPr>
        <p:spPr bwMode="auto">
          <a:xfrm>
            <a:off x="4267200" y="1371600"/>
            <a:ext cx="1905000" cy="457200"/>
          </a:xfrm>
          <a:prstGeom prst="rect">
            <a:avLst/>
          </a:prstGeom>
          <a:noFill/>
          <a:ln w="9525">
            <a:solidFill>
              <a:srgbClr val="000000"/>
            </a:solidFill>
            <a:miter lim="800000"/>
            <a:headEnd/>
            <a:tailEnd/>
          </a:ln>
          <a:effectLst/>
        </p:spPr>
        <p:txBody>
          <a:bodyPr wrap="none" anchor="ctr"/>
          <a:lstStyle/>
          <a:p>
            <a:endParaRPr lang="ar-SA"/>
          </a:p>
        </p:txBody>
      </p:sp>
      <p:sp>
        <p:nvSpPr>
          <p:cNvPr id="25615" name="Rectangle 15"/>
          <p:cNvSpPr>
            <a:spLocks noChangeArrowheads="1"/>
          </p:cNvSpPr>
          <p:nvPr/>
        </p:nvSpPr>
        <p:spPr bwMode="auto">
          <a:xfrm>
            <a:off x="4267200" y="609600"/>
            <a:ext cx="4572000" cy="762000"/>
          </a:xfrm>
          <a:prstGeom prst="rect">
            <a:avLst/>
          </a:prstGeom>
          <a:noFill/>
          <a:ln w="9525">
            <a:solidFill>
              <a:srgbClr val="000000"/>
            </a:solidFill>
            <a:miter lim="800000"/>
            <a:headEnd/>
            <a:tailEnd/>
          </a:ln>
          <a:effectLst/>
        </p:spPr>
        <p:txBody>
          <a:bodyPr wrap="none" anchor="ctr"/>
          <a:lstStyle/>
          <a:p>
            <a:endParaRPr lang="ar-SA"/>
          </a:p>
        </p:txBody>
      </p:sp>
      <p:sp>
        <p:nvSpPr>
          <p:cNvPr id="25616" name="Text Box 16"/>
          <p:cNvSpPr txBox="1">
            <a:spLocks noChangeArrowheads="1"/>
          </p:cNvSpPr>
          <p:nvPr/>
        </p:nvSpPr>
        <p:spPr bwMode="auto">
          <a:xfrm>
            <a:off x="3022600" y="228600"/>
            <a:ext cx="3435350" cy="366713"/>
          </a:xfrm>
          <a:prstGeom prst="rect">
            <a:avLst/>
          </a:prstGeom>
          <a:noFill/>
          <a:ln w="9525">
            <a:noFill/>
            <a:miter lim="800000"/>
            <a:headEnd/>
            <a:tailEnd/>
          </a:ln>
          <a:effectLst/>
        </p:spPr>
        <p:txBody>
          <a:bodyPr wrap="none" anchor="ctr">
            <a:spAutoFit/>
          </a:bodyPr>
          <a:lstStyle/>
          <a:p>
            <a:pPr algn="ctr">
              <a:spcBef>
                <a:spcPct val="50000"/>
              </a:spcBef>
            </a:pPr>
            <a:r>
              <a:rPr lang="en-US" sz="1800" b="1">
                <a:solidFill>
                  <a:schemeClr val="accent2"/>
                </a:solidFill>
                <a:latin typeface="Arial" pitchFamily="34" charset="0"/>
              </a:rPr>
              <a:t>What can change in disease ?</a:t>
            </a:r>
            <a:endParaRPr lang="en-US" sz="1800" b="1">
              <a:latin typeface="Arial" pitchFamily="34" charset="0"/>
            </a:endParaRPr>
          </a:p>
        </p:txBody>
      </p:sp>
      <p:sp>
        <p:nvSpPr>
          <p:cNvPr id="25617" name="AutoShape 17"/>
          <p:cNvSpPr>
            <a:spLocks noChangeArrowheads="1"/>
          </p:cNvSpPr>
          <p:nvPr/>
        </p:nvSpPr>
        <p:spPr bwMode="auto">
          <a:xfrm>
            <a:off x="1905000" y="2438400"/>
            <a:ext cx="2133600" cy="1066800"/>
          </a:xfrm>
          <a:prstGeom prst="cloudCallout">
            <a:avLst>
              <a:gd name="adj1" fmla="val -23514"/>
              <a:gd name="adj2" fmla="val -79764"/>
            </a:avLst>
          </a:prstGeom>
          <a:solidFill>
            <a:schemeClr val="bg1"/>
          </a:solidFill>
          <a:ln w="9525">
            <a:solidFill>
              <a:schemeClr val="accent2"/>
            </a:solidFill>
            <a:round/>
            <a:headEnd/>
            <a:tailEnd/>
          </a:ln>
          <a:effectLst/>
        </p:spPr>
        <p:txBody>
          <a:bodyPr wrap="none" anchor="ctr"/>
          <a:lstStyle/>
          <a:p>
            <a:pPr algn="ctr"/>
            <a:r>
              <a:rPr lang="en-US" sz="1600" b="1">
                <a:solidFill>
                  <a:schemeClr val="accent2"/>
                </a:solidFill>
                <a:latin typeface="Arial" pitchFamily="34" charset="0"/>
              </a:rPr>
              <a:t>Too many cells</a:t>
            </a:r>
            <a:br>
              <a:rPr lang="en-US" sz="1600" b="1">
                <a:solidFill>
                  <a:schemeClr val="accent2"/>
                </a:solidFill>
                <a:latin typeface="Arial" pitchFamily="34" charset="0"/>
              </a:rPr>
            </a:br>
            <a:r>
              <a:rPr lang="en-US" sz="1600" b="1">
                <a:solidFill>
                  <a:schemeClr val="accent2"/>
                </a:solidFill>
                <a:latin typeface="Arial" pitchFamily="34" charset="0"/>
              </a:rPr>
              <a:t>= proliferation</a:t>
            </a:r>
            <a:endParaRPr lang="en-US" sz="1600" b="1"/>
          </a:p>
        </p:txBody>
      </p:sp>
      <p:sp>
        <p:nvSpPr>
          <p:cNvPr id="25618" name="AutoShape 18"/>
          <p:cNvSpPr>
            <a:spLocks noChangeArrowheads="1"/>
          </p:cNvSpPr>
          <p:nvPr/>
        </p:nvSpPr>
        <p:spPr bwMode="auto">
          <a:xfrm>
            <a:off x="6172200" y="2362200"/>
            <a:ext cx="2514600" cy="1219200"/>
          </a:xfrm>
          <a:prstGeom prst="cloudCallout">
            <a:avLst>
              <a:gd name="adj1" fmla="val -61870"/>
              <a:gd name="adj2" fmla="val -62370"/>
            </a:avLst>
          </a:prstGeom>
          <a:noFill/>
          <a:ln w="9525">
            <a:solidFill>
              <a:schemeClr val="accent2"/>
            </a:solidFill>
            <a:round/>
            <a:headEnd/>
            <a:tailEnd/>
          </a:ln>
          <a:effectLst/>
        </p:spPr>
        <p:txBody>
          <a:bodyPr wrap="none" anchor="ctr"/>
          <a:lstStyle/>
          <a:p>
            <a:pPr algn="ctr"/>
            <a:r>
              <a:rPr lang="en-US" sz="1600" b="1">
                <a:solidFill>
                  <a:schemeClr val="accent2"/>
                </a:solidFill>
                <a:latin typeface="Arial" pitchFamily="34" charset="0"/>
              </a:rPr>
              <a:t>Thickening of the</a:t>
            </a:r>
          </a:p>
          <a:p>
            <a:pPr algn="ctr"/>
            <a:r>
              <a:rPr lang="en-US" sz="1600" b="1">
                <a:solidFill>
                  <a:schemeClr val="accent2"/>
                </a:solidFill>
                <a:latin typeface="Arial" pitchFamily="34" charset="0"/>
              </a:rPr>
              <a:t>basement membrane</a:t>
            </a:r>
            <a:endParaRPr lang="en-US" sz="1600" b="1"/>
          </a:p>
        </p:txBody>
      </p:sp>
      <p:sp>
        <p:nvSpPr>
          <p:cNvPr id="25619" name="Text Box 19"/>
          <p:cNvSpPr txBox="1">
            <a:spLocks noChangeArrowheads="1"/>
          </p:cNvSpPr>
          <p:nvPr/>
        </p:nvSpPr>
        <p:spPr bwMode="auto">
          <a:xfrm>
            <a:off x="4419600" y="2286000"/>
            <a:ext cx="1365250" cy="641350"/>
          </a:xfrm>
          <a:prstGeom prst="rect">
            <a:avLst/>
          </a:prstGeom>
          <a:noFill/>
          <a:ln w="9525">
            <a:noFill/>
            <a:miter lim="800000"/>
            <a:headEnd/>
            <a:tailEnd/>
          </a:ln>
          <a:effectLst/>
        </p:spPr>
        <p:txBody>
          <a:bodyPr wrap="none" anchor="ctr">
            <a:spAutoFit/>
          </a:bodyPr>
          <a:lstStyle/>
          <a:p>
            <a:pPr>
              <a:spcBef>
                <a:spcPct val="50000"/>
              </a:spcBef>
            </a:pPr>
            <a:r>
              <a:rPr lang="en-US" sz="1800">
                <a:latin typeface="Arial" pitchFamily="34" charset="0"/>
              </a:rPr>
              <a:t>Mesangium</a:t>
            </a:r>
            <a:br>
              <a:rPr lang="en-US" sz="1800">
                <a:latin typeface="Arial" pitchFamily="34" charset="0"/>
              </a:rPr>
            </a:br>
            <a:r>
              <a:rPr lang="en-US" sz="1800">
                <a:latin typeface="Arial" pitchFamily="34" charset="0"/>
              </a:rPr>
              <a:t>    = stalk</a:t>
            </a:r>
          </a:p>
        </p:txBody>
      </p:sp>
      <p:grpSp>
        <p:nvGrpSpPr>
          <p:cNvPr id="2" name="Group 23"/>
          <p:cNvGrpSpPr>
            <a:grpSpLocks/>
          </p:cNvGrpSpPr>
          <p:nvPr/>
        </p:nvGrpSpPr>
        <p:grpSpPr bwMode="auto">
          <a:xfrm>
            <a:off x="609600" y="5257800"/>
            <a:ext cx="8258175" cy="417513"/>
            <a:chOff x="1680" y="2496"/>
            <a:chExt cx="3312" cy="736"/>
          </a:xfrm>
        </p:grpSpPr>
        <p:sp>
          <p:nvSpPr>
            <p:cNvPr id="25624" name="Rectangle 24"/>
            <p:cNvSpPr>
              <a:spLocks noChangeArrowheads="1"/>
            </p:cNvSpPr>
            <p:nvPr/>
          </p:nvSpPr>
          <p:spPr bwMode="auto">
            <a:xfrm>
              <a:off x="1680" y="2496"/>
              <a:ext cx="3312" cy="672"/>
            </a:xfrm>
            <a:prstGeom prst="rect">
              <a:avLst/>
            </a:prstGeom>
            <a:solidFill>
              <a:schemeClr val="bg1"/>
            </a:solidFill>
            <a:ln w="9525">
              <a:noFill/>
              <a:miter lim="800000"/>
              <a:headEnd/>
              <a:tailEnd/>
            </a:ln>
            <a:effectLst/>
          </p:spPr>
          <p:txBody>
            <a:bodyPr wrap="none" anchor="ctr"/>
            <a:lstStyle/>
            <a:p>
              <a:endParaRPr lang="ar-SA"/>
            </a:p>
          </p:txBody>
        </p:sp>
        <p:sp>
          <p:nvSpPr>
            <p:cNvPr id="25625" name="Text Box 25"/>
            <p:cNvSpPr txBox="1">
              <a:spLocks noChangeArrowheads="1"/>
            </p:cNvSpPr>
            <p:nvPr/>
          </p:nvSpPr>
          <p:spPr bwMode="auto">
            <a:xfrm>
              <a:off x="2053" y="2532"/>
              <a:ext cx="2591" cy="700"/>
            </a:xfrm>
            <a:prstGeom prst="rect">
              <a:avLst/>
            </a:prstGeom>
            <a:solidFill>
              <a:schemeClr val="bg1"/>
            </a:solidFill>
            <a:ln w="9525">
              <a:noFill/>
              <a:miter lim="800000"/>
              <a:headEnd/>
              <a:tailEnd/>
            </a:ln>
            <a:effectLst/>
          </p:spPr>
          <p:txBody>
            <a:bodyPr wrap="none" anchor="ctr">
              <a:spAutoFit/>
            </a:bodyPr>
            <a:lstStyle/>
            <a:p>
              <a:pPr algn="ctr">
                <a:spcBef>
                  <a:spcPct val="50000"/>
                </a:spcBef>
              </a:pPr>
              <a:r>
                <a:rPr lang="en-US" sz="2000" i="1">
                  <a:solidFill>
                    <a:schemeClr val="accent2"/>
                  </a:solidFill>
                </a:rPr>
                <a:t>First let’s look at changes the previously </a:t>
              </a:r>
              <a:r>
                <a:rPr lang="en-US" sz="2000" i="1" u="sng">
                  <a:solidFill>
                    <a:schemeClr val="accent2"/>
                  </a:solidFill>
                </a:rPr>
                <a:t>normal </a:t>
              </a:r>
              <a:r>
                <a:rPr lang="en-US" sz="2000" i="1">
                  <a:solidFill>
                    <a:schemeClr val="accent2"/>
                  </a:solidFill>
                </a:rPr>
                <a:t>components.</a:t>
              </a:r>
            </a:p>
          </p:txBody>
        </p:sp>
      </p:grpSp>
      <p:grpSp>
        <p:nvGrpSpPr>
          <p:cNvPr id="3" name="Group 20"/>
          <p:cNvGrpSpPr>
            <a:grpSpLocks/>
          </p:cNvGrpSpPr>
          <p:nvPr/>
        </p:nvGrpSpPr>
        <p:grpSpPr bwMode="auto">
          <a:xfrm>
            <a:off x="609600" y="5867400"/>
            <a:ext cx="8153400" cy="454025"/>
            <a:chOff x="1680" y="2496"/>
            <a:chExt cx="3312" cy="685"/>
          </a:xfrm>
        </p:grpSpPr>
        <p:sp>
          <p:nvSpPr>
            <p:cNvPr id="25621" name="Rectangle 21"/>
            <p:cNvSpPr>
              <a:spLocks noChangeArrowheads="1"/>
            </p:cNvSpPr>
            <p:nvPr/>
          </p:nvSpPr>
          <p:spPr bwMode="auto">
            <a:xfrm>
              <a:off x="1680" y="2496"/>
              <a:ext cx="3312" cy="672"/>
            </a:xfrm>
            <a:prstGeom prst="rect">
              <a:avLst/>
            </a:prstGeom>
            <a:solidFill>
              <a:schemeClr val="bg1"/>
            </a:solidFill>
            <a:ln w="9525">
              <a:noFill/>
              <a:miter lim="800000"/>
              <a:headEnd/>
              <a:tailEnd/>
            </a:ln>
            <a:effectLst/>
          </p:spPr>
          <p:txBody>
            <a:bodyPr wrap="none" anchor="ctr"/>
            <a:lstStyle/>
            <a:p>
              <a:endParaRPr lang="ar-SA"/>
            </a:p>
          </p:txBody>
        </p:sp>
        <p:sp>
          <p:nvSpPr>
            <p:cNvPr id="25622" name="Text Box 22"/>
            <p:cNvSpPr txBox="1">
              <a:spLocks noChangeArrowheads="1"/>
            </p:cNvSpPr>
            <p:nvPr/>
          </p:nvSpPr>
          <p:spPr bwMode="auto">
            <a:xfrm>
              <a:off x="2369" y="2583"/>
              <a:ext cx="1945" cy="598"/>
            </a:xfrm>
            <a:prstGeom prst="rect">
              <a:avLst/>
            </a:prstGeom>
            <a:solidFill>
              <a:schemeClr val="bg1"/>
            </a:solidFill>
            <a:ln w="9525">
              <a:noFill/>
              <a:miter lim="800000"/>
              <a:headEnd/>
              <a:tailEnd/>
            </a:ln>
            <a:effectLst/>
          </p:spPr>
          <p:txBody>
            <a:bodyPr wrap="none" anchor="ctr">
              <a:spAutoFit/>
            </a:bodyPr>
            <a:lstStyle/>
            <a:p>
              <a:pPr algn="ctr">
                <a:spcBef>
                  <a:spcPct val="50000"/>
                </a:spcBef>
              </a:pPr>
              <a:r>
                <a:rPr lang="en-US" sz="2000" i="1">
                  <a:solidFill>
                    <a:srgbClr val="FF3300"/>
                  </a:solidFill>
                </a:rPr>
                <a:t>Click  to see changes in resident normal </a:t>
              </a:r>
              <a:r>
                <a:rPr lang="en-US" sz="2000" i="1" u="sng">
                  <a:solidFill>
                    <a:srgbClr val="FF3300"/>
                  </a:solidFill>
                </a:rPr>
                <a:t>cells</a:t>
              </a:r>
              <a:endParaRPr lang="en-US" sz="2000" i="1">
                <a:solidFill>
                  <a:srgbClr val="FF3300"/>
                </a:solidFill>
              </a:endParaRPr>
            </a:p>
          </p:txBody>
        </p:sp>
      </p:grpSp>
      <p:grpSp>
        <p:nvGrpSpPr>
          <p:cNvPr id="4" name="Group 26"/>
          <p:cNvGrpSpPr>
            <a:grpSpLocks/>
          </p:cNvGrpSpPr>
          <p:nvPr/>
        </p:nvGrpSpPr>
        <p:grpSpPr bwMode="auto">
          <a:xfrm>
            <a:off x="609600" y="5638800"/>
            <a:ext cx="8231188" cy="922338"/>
            <a:chOff x="1680" y="2496"/>
            <a:chExt cx="3312" cy="672"/>
          </a:xfrm>
        </p:grpSpPr>
        <p:sp>
          <p:nvSpPr>
            <p:cNvPr id="25627" name="Rectangle 27"/>
            <p:cNvSpPr>
              <a:spLocks noChangeArrowheads="1"/>
            </p:cNvSpPr>
            <p:nvPr/>
          </p:nvSpPr>
          <p:spPr bwMode="auto">
            <a:xfrm>
              <a:off x="1680" y="2496"/>
              <a:ext cx="3312" cy="672"/>
            </a:xfrm>
            <a:prstGeom prst="rect">
              <a:avLst/>
            </a:prstGeom>
            <a:solidFill>
              <a:schemeClr val="bg1"/>
            </a:solidFill>
            <a:ln w="9525">
              <a:noFill/>
              <a:miter lim="800000"/>
              <a:headEnd/>
              <a:tailEnd/>
            </a:ln>
            <a:effectLst/>
          </p:spPr>
          <p:txBody>
            <a:bodyPr wrap="none" anchor="ctr"/>
            <a:lstStyle/>
            <a:p>
              <a:endParaRPr lang="ar-SA"/>
            </a:p>
          </p:txBody>
        </p:sp>
        <p:sp>
          <p:nvSpPr>
            <p:cNvPr id="25628" name="Text Box 28"/>
            <p:cNvSpPr txBox="1">
              <a:spLocks noChangeArrowheads="1"/>
            </p:cNvSpPr>
            <p:nvPr/>
          </p:nvSpPr>
          <p:spPr bwMode="auto">
            <a:xfrm>
              <a:off x="2200" y="2626"/>
              <a:ext cx="2282" cy="511"/>
            </a:xfrm>
            <a:prstGeom prst="rect">
              <a:avLst/>
            </a:prstGeom>
            <a:solidFill>
              <a:schemeClr val="bg1"/>
            </a:solidFill>
            <a:ln w="9525">
              <a:noFill/>
              <a:miter lim="800000"/>
              <a:headEnd/>
              <a:tailEnd/>
            </a:ln>
            <a:effectLst/>
          </p:spPr>
          <p:txBody>
            <a:bodyPr wrap="none" anchor="ctr">
              <a:spAutoFit/>
            </a:bodyPr>
            <a:lstStyle/>
            <a:p>
              <a:pPr algn="ctr">
                <a:spcBef>
                  <a:spcPct val="50000"/>
                </a:spcBef>
              </a:pPr>
              <a:r>
                <a:rPr lang="en-US" sz="2000" i="1">
                  <a:solidFill>
                    <a:srgbClr val="FF3300"/>
                  </a:solidFill>
                </a:rPr>
                <a:t>Now click to see changes in normal non-cellular</a:t>
              </a:r>
              <a:r>
                <a:rPr lang="en-US" sz="2000" i="1" u="sng">
                  <a:solidFill>
                    <a:srgbClr val="FF3300"/>
                  </a:solidFill>
                </a:rPr>
                <a:t> stuff.</a:t>
              </a:r>
              <a:br>
                <a:rPr lang="en-US" sz="2000" i="1" u="sng">
                  <a:solidFill>
                    <a:srgbClr val="FF3300"/>
                  </a:solidFill>
                </a:rPr>
              </a:br>
              <a:endParaRPr lang="en-US" sz="2000" i="1">
                <a:solidFill>
                  <a:srgbClr val="FF3300"/>
                </a:solidFill>
              </a:endParaRPr>
            </a:p>
          </p:txBody>
        </p:sp>
      </p:grpSp>
      <p:grpSp>
        <p:nvGrpSpPr>
          <p:cNvPr id="5" name="Group 35"/>
          <p:cNvGrpSpPr>
            <a:grpSpLocks/>
          </p:cNvGrpSpPr>
          <p:nvPr/>
        </p:nvGrpSpPr>
        <p:grpSpPr bwMode="auto">
          <a:xfrm>
            <a:off x="762000" y="5791200"/>
            <a:ext cx="8231188" cy="922338"/>
            <a:chOff x="1680" y="2496"/>
            <a:chExt cx="3312" cy="672"/>
          </a:xfrm>
        </p:grpSpPr>
        <p:sp>
          <p:nvSpPr>
            <p:cNvPr id="25636" name="Rectangle 36"/>
            <p:cNvSpPr>
              <a:spLocks noChangeArrowheads="1"/>
            </p:cNvSpPr>
            <p:nvPr/>
          </p:nvSpPr>
          <p:spPr bwMode="auto">
            <a:xfrm>
              <a:off x="1680" y="2496"/>
              <a:ext cx="3312" cy="672"/>
            </a:xfrm>
            <a:prstGeom prst="rect">
              <a:avLst/>
            </a:prstGeom>
            <a:solidFill>
              <a:schemeClr val="bg1"/>
            </a:solidFill>
            <a:ln w="9525">
              <a:noFill/>
              <a:miter lim="800000"/>
              <a:headEnd/>
              <a:tailEnd/>
            </a:ln>
            <a:effectLst/>
          </p:spPr>
          <p:txBody>
            <a:bodyPr wrap="none" anchor="ctr"/>
            <a:lstStyle/>
            <a:p>
              <a:endParaRPr lang="ar-SA"/>
            </a:p>
          </p:txBody>
        </p:sp>
        <p:sp>
          <p:nvSpPr>
            <p:cNvPr id="25637" name="Text Box 37"/>
            <p:cNvSpPr txBox="1">
              <a:spLocks noChangeArrowheads="1"/>
            </p:cNvSpPr>
            <p:nvPr/>
          </p:nvSpPr>
          <p:spPr bwMode="auto">
            <a:xfrm>
              <a:off x="3290" y="2624"/>
              <a:ext cx="103" cy="516"/>
            </a:xfrm>
            <a:prstGeom prst="rect">
              <a:avLst/>
            </a:prstGeom>
            <a:solidFill>
              <a:schemeClr val="bg1"/>
            </a:solidFill>
            <a:ln w="9525">
              <a:noFill/>
              <a:miter lim="800000"/>
              <a:headEnd/>
              <a:tailEnd/>
            </a:ln>
            <a:effectLst/>
          </p:spPr>
          <p:txBody>
            <a:bodyPr wrap="none" anchor="ctr">
              <a:spAutoFit/>
            </a:bodyPr>
            <a:lstStyle/>
            <a:p>
              <a:pPr algn="ctr">
                <a:spcBef>
                  <a:spcPct val="50000"/>
                </a:spcBef>
              </a:pPr>
              <a:r>
                <a:rPr lang="en-US" sz="2000" i="1" u="sng" dirty="0" smtClean="0">
                  <a:solidFill>
                    <a:srgbClr val="FF3300"/>
                  </a:solidFill>
                </a:rPr>
                <a:t>.</a:t>
              </a:r>
              <a:r>
                <a:rPr lang="en-US" sz="2000" i="1" u="sng" dirty="0">
                  <a:solidFill>
                    <a:srgbClr val="FF3300"/>
                  </a:solidFill>
                </a:rPr>
                <a:t/>
              </a:r>
              <a:br>
                <a:rPr lang="en-US" sz="2000" i="1" u="sng" dirty="0">
                  <a:solidFill>
                    <a:srgbClr val="FF3300"/>
                  </a:solidFill>
                </a:rPr>
              </a:br>
              <a:endParaRPr lang="en-US" sz="2000" i="1" dirty="0">
                <a:solidFill>
                  <a:srgbClr val="FF330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 fill="hold" grpId="0" nodeType="clickEffect">
                                  <p:stCondLst>
                                    <p:cond delay="0"/>
                                  </p:stCondLst>
                                  <p:childTnLst>
                                    <p:set>
                                      <p:cBhvr>
                                        <p:cTn id="12" dur="1" fill="hold">
                                          <p:stCondLst>
                                            <p:cond delay="0"/>
                                          </p:stCondLst>
                                        </p:cTn>
                                        <p:tgtEl>
                                          <p:spTgt spid="25617"/>
                                        </p:tgtEl>
                                        <p:attrNameLst>
                                          <p:attrName>style.visibility</p:attrName>
                                        </p:attrNameLst>
                                      </p:cBhvr>
                                      <p:to>
                                        <p:strVal val="visible"/>
                                      </p:to>
                                    </p:set>
                                    <p:anim calcmode="lin" valueType="num">
                                      <p:cBhvr>
                                        <p:cTn id="13" dur="500" fill="hold"/>
                                        <p:tgtEl>
                                          <p:spTgt spid="25617"/>
                                        </p:tgtEl>
                                        <p:attrNameLst>
                                          <p:attrName>ppt_x</p:attrName>
                                        </p:attrNameLst>
                                      </p:cBhvr>
                                      <p:tavLst>
                                        <p:tav tm="0">
                                          <p:val>
                                            <p:strVal val="#ppt_x"/>
                                          </p:val>
                                        </p:tav>
                                        <p:tav tm="100000">
                                          <p:val>
                                            <p:strVal val="#ppt_x"/>
                                          </p:val>
                                        </p:tav>
                                      </p:tavLst>
                                    </p:anim>
                                    <p:anim calcmode="lin" valueType="num">
                                      <p:cBhvr>
                                        <p:cTn id="14" dur="500" fill="hold"/>
                                        <p:tgtEl>
                                          <p:spTgt spid="25617"/>
                                        </p:tgtEl>
                                        <p:attrNameLst>
                                          <p:attrName>ppt_y</p:attrName>
                                        </p:attrNameLst>
                                      </p:cBhvr>
                                      <p:tavLst>
                                        <p:tav tm="0">
                                          <p:val>
                                            <p:strVal val="#ppt_y-#ppt_h/2"/>
                                          </p:val>
                                        </p:tav>
                                        <p:tav tm="100000">
                                          <p:val>
                                            <p:strVal val="#ppt_y"/>
                                          </p:val>
                                        </p:tav>
                                      </p:tavLst>
                                    </p:anim>
                                    <p:anim calcmode="lin" valueType="num">
                                      <p:cBhvr>
                                        <p:cTn id="15" dur="500" fill="hold"/>
                                        <p:tgtEl>
                                          <p:spTgt spid="25617"/>
                                        </p:tgtEl>
                                        <p:attrNameLst>
                                          <p:attrName>ppt_w</p:attrName>
                                        </p:attrNameLst>
                                      </p:cBhvr>
                                      <p:tavLst>
                                        <p:tav tm="0">
                                          <p:val>
                                            <p:strVal val="#ppt_w"/>
                                          </p:val>
                                        </p:tav>
                                        <p:tav tm="100000">
                                          <p:val>
                                            <p:strVal val="#ppt_w"/>
                                          </p:val>
                                        </p:tav>
                                      </p:tavLst>
                                    </p:anim>
                                    <p:anim calcmode="lin" valueType="num">
                                      <p:cBhvr>
                                        <p:cTn id="16" dur="500" fill="hold"/>
                                        <p:tgtEl>
                                          <p:spTgt spid="25617"/>
                                        </p:tgtEl>
                                        <p:attrNameLst>
                                          <p:attrName>ppt_h</p:attrName>
                                        </p:attrNameLst>
                                      </p:cBhvr>
                                      <p:tavLst>
                                        <p:tav tm="0">
                                          <p:val>
                                            <p:fltVal val="0"/>
                                          </p:val>
                                        </p:tav>
                                        <p:tav tm="100000">
                                          <p:val>
                                            <p:strVal val="#ppt_h"/>
                                          </p:val>
                                        </p:tav>
                                      </p:tavLst>
                                    </p:anim>
                                  </p:childTnLst>
                                </p:cTn>
                              </p:par>
                            </p:childTnLst>
                          </p:cTn>
                        </p:par>
                        <p:par>
                          <p:cTn id="17" fill="hold">
                            <p:stCondLst>
                              <p:cond delay="500"/>
                            </p:stCondLst>
                            <p:childTnLst>
                              <p:par>
                                <p:cTn id="18" presetID="2" presetClass="entr" presetSubtype="8" fill="hold" nodeType="afterEffect">
                                  <p:stCondLst>
                                    <p:cond delay="100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0-#ppt_w/2"/>
                                          </p:val>
                                        </p:tav>
                                        <p:tav tm="100000">
                                          <p:val>
                                            <p:strVal val="#ppt_x"/>
                                          </p:val>
                                        </p:tav>
                                      </p:tavLst>
                                    </p:anim>
                                    <p:anim calcmode="lin" valueType="num">
                                      <p:cBhvr additive="base">
                                        <p:cTn id="21"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7" presetClass="entr" presetSubtype="1" fill="hold" grpId="0" nodeType="clickEffect">
                                  <p:stCondLst>
                                    <p:cond delay="0"/>
                                  </p:stCondLst>
                                  <p:childTnLst>
                                    <p:set>
                                      <p:cBhvr>
                                        <p:cTn id="25" dur="1" fill="hold">
                                          <p:stCondLst>
                                            <p:cond delay="0"/>
                                          </p:stCondLst>
                                        </p:cTn>
                                        <p:tgtEl>
                                          <p:spTgt spid="25618"/>
                                        </p:tgtEl>
                                        <p:attrNameLst>
                                          <p:attrName>style.visibility</p:attrName>
                                        </p:attrNameLst>
                                      </p:cBhvr>
                                      <p:to>
                                        <p:strVal val="visible"/>
                                      </p:to>
                                    </p:set>
                                    <p:anim calcmode="lin" valueType="num">
                                      <p:cBhvr>
                                        <p:cTn id="26" dur="500" fill="hold"/>
                                        <p:tgtEl>
                                          <p:spTgt spid="25618"/>
                                        </p:tgtEl>
                                        <p:attrNameLst>
                                          <p:attrName>ppt_x</p:attrName>
                                        </p:attrNameLst>
                                      </p:cBhvr>
                                      <p:tavLst>
                                        <p:tav tm="0">
                                          <p:val>
                                            <p:strVal val="#ppt_x"/>
                                          </p:val>
                                        </p:tav>
                                        <p:tav tm="100000">
                                          <p:val>
                                            <p:strVal val="#ppt_x"/>
                                          </p:val>
                                        </p:tav>
                                      </p:tavLst>
                                    </p:anim>
                                    <p:anim calcmode="lin" valueType="num">
                                      <p:cBhvr>
                                        <p:cTn id="27" dur="500" fill="hold"/>
                                        <p:tgtEl>
                                          <p:spTgt spid="25618"/>
                                        </p:tgtEl>
                                        <p:attrNameLst>
                                          <p:attrName>ppt_y</p:attrName>
                                        </p:attrNameLst>
                                      </p:cBhvr>
                                      <p:tavLst>
                                        <p:tav tm="0">
                                          <p:val>
                                            <p:strVal val="#ppt_y-#ppt_h/2"/>
                                          </p:val>
                                        </p:tav>
                                        <p:tav tm="100000">
                                          <p:val>
                                            <p:strVal val="#ppt_y"/>
                                          </p:val>
                                        </p:tav>
                                      </p:tavLst>
                                    </p:anim>
                                    <p:anim calcmode="lin" valueType="num">
                                      <p:cBhvr>
                                        <p:cTn id="28" dur="500" fill="hold"/>
                                        <p:tgtEl>
                                          <p:spTgt spid="25618"/>
                                        </p:tgtEl>
                                        <p:attrNameLst>
                                          <p:attrName>ppt_w</p:attrName>
                                        </p:attrNameLst>
                                      </p:cBhvr>
                                      <p:tavLst>
                                        <p:tav tm="0">
                                          <p:val>
                                            <p:strVal val="#ppt_w"/>
                                          </p:val>
                                        </p:tav>
                                        <p:tav tm="100000">
                                          <p:val>
                                            <p:strVal val="#ppt_w"/>
                                          </p:val>
                                        </p:tav>
                                      </p:tavLst>
                                    </p:anim>
                                    <p:anim calcmode="lin" valueType="num">
                                      <p:cBhvr>
                                        <p:cTn id="29" dur="500" fill="hold"/>
                                        <p:tgtEl>
                                          <p:spTgt spid="25618"/>
                                        </p:tgtEl>
                                        <p:attrNameLst>
                                          <p:attrName>ppt_h</p:attrName>
                                        </p:attrNameLst>
                                      </p:cBhvr>
                                      <p:tavLst>
                                        <p:tav tm="0">
                                          <p:val>
                                            <p:fltVal val="0"/>
                                          </p:val>
                                        </p:tav>
                                        <p:tav tm="100000">
                                          <p:val>
                                            <p:strVal val="#ppt_h"/>
                                          </p:val>
                                        </p:tav>
                                      </p:tavLst>
                                    </p:anim>
                                  </p:childTnLst>
                                </p:cTn>
                              </p:par>
                            </p:childTnLst>
                          </p:cTn>
                        </p:par>
                        <p:par>
                          <p:cTn id="30" fill="hold">
                            <p:stCondLst>
                              <p:cond delay="500"/>
                            </p:stCondLst>
                            <p:childTnLst>
                              <p:par>
                                <p:cTn id="31" presetID="2" presetClass="entr" presetSubtype="8" fill="hold" nodeType="afterEffect">
                                  <p:stCondLst>
                                    <p:cond delay="100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500" fill="hold"/>
                                        <p:tgtEl>
                                          <p:spTgt spid="5"/>
                                        </p:tgtEl>
                                        <p:attrNameLst>
                                          <p:attrName>ppt_x</p:attrName>
                                        </p:attrNameLst>
                                      </p:cBhvr>
                                      <p:tavLst>
                                        <p:tav tm="0">
                                          <p:val>
                                            <p:strVal val="0-#ppt_w/2"/>
                                          </p:val>
                                        </p:tav>
                                        <p:tav tm="100000">
                                          <p:val>
                                            <p:strVal val="#ppt_x"/>
                                          </p:val>
                                        </p:tav>
                                      </p:tavLst>
                                    </p:anim>
                                    <p:anim calcmode="lin" valueType="num">
                                      <p:cBhvr additive="base">
                                        <p:cTn id="3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17" grpId="0" animBg="1" autoUpdateAnimBg="0"/>
      <p:bldP spid="25618" grpId="0" animBg="1"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Text Box 2"/>
          <p:cNvSpPr txBox="1">
            <a:spLocks noChangeArrowheads="1"/>
          </p:cNvSpPr>
          <p:nvPr/>
        </p:nvSpPr>
        <p:spPr bwMode="auto">
          <a:xfrm>
            <a:off x="1657350" y="685800"/>
            <a:ext cx="730250" cy="366713"/>
          </a:xfrm>
          <a:prstGeom prst="rect">
            <a:avLst/>
          </a:prstGeom>
          <a:noFill/>
          <a:ln w="9525">
            <a:noFill/>
            <a:miter lim="800000"/>
            <a:headEnd/>
            <a:tailEnd/>
          </a:ln>
          <a:effectLst/>
        </p:spPr>
        <p:txBody>
          <a:bodyPr wrap="none" anchor="ctr">
            <a:spAutoFit/>
          </a:bodyPr>
          <a:lstStyle/>
          <a:p>
            <a:pPr algn="ctr">
              <a:spcBef>
                <a:spcPct val="50000"/>
              </a:spcBef>
            </a:pPr>
            <a:r>
              <a:rPr lang="en-US" sz="1800" b="1">
                <a:latin typeface="Arial" pitchFamily="34" charset="0"/>
              </a:rPr>
              <a:t>Cells</a:t>
            </a:r>
          </a:p>
        </p:txBody>
      </p:sp>
      <p:sp>
        <p:nvSpPr>
          <p:cNvPr id="180227" name="Text Box 3"/>
          <p:cNvSpPr txBox="1">
            <a:spLocks noChangeArrowheads="1"/>
          </p:cNvSpPr>
          <p:nvPr/>
        </p:nvSpPr>
        <p:spPr bwMode="auto">
          <a:xfrm>
            <a:off x="304800" y="1828800"/>
            <a:ext cx="1835150" cy="366713"/>
          </a:xfrm>
          <a:prstGeom prst="rect">
            <a:avLst/>
          </a:prstGeom>
          <a:noFill/>
          <a:ln w="9525">
            <a:noFill/>
            <a:miter lim="800000"/>
            <a:headEnd/>
            <a:tailEnd/>
          </a:ln>
          <a:effectLst/>
        </p:spPr>
        <p:txBody>
          <a:bodyPr wrap="none" anchor="ctr">
            <a:spAutoFit/>
          </a:bodyPr>
          <a:lstStyle/>
          <a:p>
            <a:pPr>
              <a:spcBef>
                <a:spcPct val="50000"/>
              </a:spcBef>
            </a:pPr>
            <a:r>
              <a:rPr lang="en-US" sz="1800">
                <a:latin typeface="Arial" pitchFamily="34" charset="0"/>
              </a:rPr>
              <a:t>Endothelial cells</a:t>
            </a:r>
          </a:p>
        </p:txBody>
      </p:sp>
      <p:sp>
        <p:nvSpPr>
          <p:cNvPr id="180228" name="Text Box 4"/>
          <p:cNvSpPr txBox="1">
            <a:spLocks noChangeArrowheads="1"/>
          </p:cNvSpPr>
          <p:nvPr/>
        </p:nvSpPr>
        <p:spPr bwMode="auto">
          <a:xfrm>
            <a:off x="228600" y="1371600"/>
            <a:ext cx="1911350" cy="366713"/>
          </a:xfrm>
          <a:prstGeom prst="rect">
            <a:avLst/>
          </a:prstGeom>
          <a:noFill/>
          <a:ln w="9525">
            <a:noFill/>
            <a:miter lim="800000"/>
            <a:headEnd/>
            <a:tailEnd/>
          </a:ln>
          <a:effectLst/>
        </p:spPr>
        <p:txBody>
          <a:bodyPr wrap="none" anchor="ctr">
            <a:spAutoFit/>
          </a:bodyPr>
          <a:lstStyle/>
          <a:p>
            <a:pPr algn="ctr">
              <a:spcBef>
                <a:spcPct val="50000"/>
              </a:spcBef>
            </a:pPr>
            <a:r>
              <a:rPr lang="en-US" sz="1800">
                <a:latin typeface="Arial" pitchFamily="34" charset="0"/>
              </a:rPr>
              <a:t>Normally present</a:t>
            </a:r>
          </a:p>
        </p:txBody>
      </p:sp>
      <p:sp>
        <p:nvSpPr>
          <p:cNvPr id="180229" name="Text Box 5"/>
          <p:cNvSpPr txBox="1">
            <a:spLocks noChangeArrowheads="1"/>
          </p:cNvSpPr>
          <p:nvPr/>
        </p:nvSpPr>
        <p:spPr bwMode="auto">
          <a:xfrm>
            <a:off x="5257800" y="685800"/>
            <a:ext cx="2590800" cy="641350"/>
          </a:xfrm>
          <a:prstGeom prst="rect">
            <a:avLst/>
          </a:prstGeom>
          <a:noFill/>
          <a:ln w="9525">
            <a:noFill/>
            <a:miter lim="800000"/>
            <a:headEnd/>
            <a:tailEnd/>
          </a:ln>
          <a:effectLst/>
        </p:spPr>
        <p:txBody>
          <a:bodyPr wrap="none" anchor="ctr">
            <a:spAutoFit/>
          </a:bodyPr>
          <a:lstStyle/>
          <a:p>
            <a:pPr algn="ctr">
              <a:spcBef>
                <a:spcPct val="50000"/>
              </a:spcBef>
            </a:pPr>
            <a:r>
              <a:rPr lang="en-US" sz="1800" b="1">
                <a:latin typeface="Arial" pitchFamily="34" charset="0"/>
              </a:rPr>
              <a:t>Stuff</a:t>
            </a:r>
            <a:br>
              <a:rPr lang="en-US" sz="1800" b="1">
                <a:latin typeface="Arial" pitchFamily="34" charset="0"/>
              </a:rPr>
            </a:br>
            <a:r>
              <a:rPr lang="en-US" sz="1800">
                <a:latin typeface="Arial" pitchFamily="34" charset="0"/>
              </a:rPr>
              <a:t>(= non-cellular material)</a:t>
            </a:r>
          </a:p>
        </p:txBody>
      </p:sp>
      <p:sp>
        <p:nvSpPr>
          <p:cNvPr id="180230" name="Text Box 6"/>
          <p:cNvSpPr txBox="1">
            <a:spLocks noChangeArrowheads="1"/>
          </p:cNvSpPr>
          <p:nvPr/>
        </p:nvSpPr>
        <p:spPr bwMode="auto">
          <a:xfrm>
            <a:off x="304800" y="2590800"/>
            <a:ext cx="1746250" cy="366713"/>
          </a:xfrm>
          <a:prstGeom prst="rect">
            <a:avLst/>
          </a:prstGeom>
          <a:noFill/>
          <a:ln w="9525">
            <a:noFill/>
            <a:miter lim="800000"/>
            <a:headEnd/>
            <a:tailEnd/>
          </a:ln>
          <a:effectLst/>
        </p:spPr>
        <p:txBody>
          <a:bodyPr wrap="none" anchor="ctr">
            <a:spAutoFit/>
          </a:bodyPr>
          <a:lstStyle/>
          <a:p>
            <a:pPr>
              <a:spcBef>
                <a:spcPct val="50000"/>
              </a:spcBef>
            </a:pPr>
            <a:r>
              <a:rPr lang="en-US" sz="1800">
                <a:latin typeface="Arial" pitchFamily="34" charset="0"/>
              </a:rPr>
              <a:t>Mesangial cells</a:t>
            </a:r>
          </a:p>
        </p:txBody>
      </p:sp>
      <p:sp>
        <p:nvSpPr>
          <p:cNvPr id="180231" name="Text Box 7"/>
          <p:cNvSpPr txBox="1">
            <a:spLocks noChangeArrowheads="1"/>
          </p:cNvSpPr>
          <p:nvPr/>
        </p:nvSpPr>
        <p:spPr bwMode="auto">
          <a:xfrm>
            <a:off x="304800" y="2209800"/>
            <a:ext cx="1631950" cy="366713"/>
          </a:xfrm>
          <a:prstGeom prst="rect">
            <a:avLst/>
          </a:prstGeom>
          <a:noFill/>
          <a:ln w="9525">
            <a:noFill/>
            <a:miter lim="800000"/>
            <a:headEnd/>
            <a:tailEnd/>
          </a:ln>
          <a:effectLst/>
        </p:spPr>
        <p:txBody>
          <a:bodyPr wrap="none" anchor="ctr">
            <a:spAutoFit/>
          </a:bodyPr>
          <a:lstStyle/>
          <a:p>
            <a:pPr>
              <a:spcBef>
                <a:spcPct val="50000"/>
              </a:spcBef>
            </a:pPr>
            <a:r>
              <a:rPr lang="en-US" sz="1800">
                <a:latin typeface="Arial" pitchFamily="34" charset="0"/>
              </a:rPr>
              <a:t>Epithelial cells</a:t>
            </a:r>
          </a:p>
        </p:txBody>
      </p:sp>
      <p:sp>
        <p:nvSpPr>
          <p:cNvPr id="180232" name="Text Box 8"/>
          <p:cNvSpPr txBox="1">
            <a:spLocks noChangeArrowheads="1"/>
          </p:cNvSpPr>
          <p:nvPr/>
        </p:nvSpPr>
        <p:spPr bwMode="auto">
          <a:xfrm>
            <a:off x="4343400" y="1371600"/>
            <a:ext cx="1911350" cy="366713"/>
          </a:xfrm>
          <a:prstGeom prst="rect">
            <a:avLst/>
          </a:prstGeom>
          <a:noFill/>
          <a:ln w="9525">
            <a:noFill/>
            <a:miter lim="800000"/>
            <a:headEnd/>
            <a:tailEnd/>
          </a:ln>
          <a:effectLst/>
        </p:spPr>
        <p:txBody>
          <a:bodyPr wrap="none" anchor="ctr">
            <a:spAutoFit/>
          </a:bodyPr>
          <a:lstStyle/>
          <a:p>
            <a:pPr algn="ctr">
              <a:spcBef>
                <a:spcPct val="50000"/>
              </a:spcBef>
            </a:pPr>
            <a:r>
              <a:rPr lang="en-US" sz="1800">
                <a:latin typeface="Arial" pitchFamily="34" charset="0"/>
              </a:rPr>
              <a:t>Normally present</a:t>
            </a:r>
          </a:p>
        </p:txBody>
      </p:sp>
      <p:sp>
        <p:nvSpPr>
          <p:cNvPr id="180233" name="Text Box 9"/>
          <p:cNvSpPr txBox="1">
            <a:spLocks noChangeArrowheads="1"/>
          </p:cNvSpPr>
          <p:nvPr/>
        </p:nvSpPr>
        <p:spPr bwMode="auto">
          <a:xfrm>
            <a:off x="4343400" y="1905000"/>
            <a:ext cx="3321050" cy="366713"/>
          </a:xfrm>
          <a:prstGeom prst="rect">
            <a:avLst/>
          </a:prstGeom>
          <a:noFill/>
          <a:ln w="9525">
            <a:noFill/>
            <a:miter lim="800000"/>
            <a:headEnd/>
            <a:tailEnd/>
          </a:ln>
          <a:effectLst/>
        </p:spPr>
        <p:txBody>
          <a:bodyPr wrap="none" anchor="ctr">
            <a:spAutoFit/>
          </a:bodyPr>
          <a:lstStyle/>
          <a:p>
            <a:pPr>
              <a:spcBef>
                <a:spcPct val="50000"/>
              </a:spcBef>
            </a:pPr>
            <a:r>
              <a:rPr lang="en-US" sz="1800">
                <a:latin typeface="Arial" pitchFamily="34" charset="0"/>
              </a:rPr>
              <a:t>Capillary Basement Membrane</a:t>
            </a:r>
          </a:p>
        </p:txBody>
      </p:sp>
      <p:sp>
        <p:nvSpPr>
          <p:cNvPr id="180234" name="Rectangle 10"/>
          <p:cNvSpPr>
            <a:spLocks noChangeArrowheads="1"/>
          </p:cNvSpPr>
          <p:nvPr/>
        </p:nvSpPr>
        <p:spPr bwMode="auto">
          <a:xfrm>
            <a:off x="228600" y="1371600"/>
            <a:ext cx="1828800" cy="381000"/>
          </a:xfrm>
          <a:prstGeom prst="rect">
            <a:avLst/>
          </a:prstGeom>
          <a:noFill/>
          <a:ln w="9525">
            <a:solidFill>
              <a:srgbClr val="000000"/>
            </a:solidFill>
            <a:miter lim="800000"/>
            <a:headEnd/>
            <a:tailEnd/>
          </a:ln>
          <a:effectLst/>
        </p:spPr>
        <p:txBody>
          <a:bodyPr wrap="none" anchor="ctr"/>
          <a:lstStyle/>
          <a:p>
            <a:endParaRPr lang="ar-SA"/>
          </a:p>
        </p:txBody>
      </p:sp>
      <p:sp>
        <p:nvSpPr>
          <p:cNvPr id="180235" name="Rectangle 11"/>
          <p:cNvSpPr>
            <a:spLocks noChangeArrowheads="1"/>
          </p:cNvSpPr>
          <p:nvPr/>
        </p:nvSpPr>
        <p:spPr bwMode="auto">
          <a:xfrm>
            <a:off x="228600" y="1371600"/>
            <a:ext cx="3657600" cy="2209800"/>
          </a:xfrm>
          <a:prstGeom prst="rect">
            <a:avLst/>
          </a:prstGeom>
          <a:noFill/>
          <a:ln w="9525">
            <a:solidFill>
              <a:srgbClr val="000000"/>
            </a:solidFill>
            <a:miter lim="800000"/>
            <a:headEnd/>
            <a:tailEnd/>
          </a:ln>
          <a:effectLst/>
        </p:spPr>
        <p:txBody>
          <a:bodyPr wrap="none" anchor="ctr"/>
          <a:lstStyle/>
          <a:p>
            <a:endParaRPr lang="ar-SA"/>
          </a:p>
        </p:txBody>
      </p:sp>
      <p:sp>
        <p:nvSpPr>
          <p:cNvPr id="180236" name="Rectangle 12"/>
          <p:cNvSpPr>
            <a:spLocks noChangeArrowheads="1"/>
          </p:cNvSpPr>
          <p:nvPr/>
        </p:nvSpPr>
        <p:spPr bwMode="auto">
          <a:xfrm>
            <a:off x="4267200" y="609600"/>
            <a:ext cx="4572000" cy="2971800"/>
          </a:xfrm>
          <a:prstGeom prst="rect">
            <a:avLst/>
          </a:prstGeom>
          <a:noFill/>
          <a:ln w="9525">
            <a:solidFill>
              <a:srgbClr val="000000"/>
            </a:solidFill>
            <a:miter lim="800000"/>
            <a:headEnd/>
            <a:tailEnd/>
          </a:ln>
          <a:effectLst/>
        </p:spPr>
        <p:txBody>
          <a:bodyPr wrap="none" anchor="ctr"/>
          <a:lstStyle/>
          <a:p>
            <a:endParaRPr lang="ar-SA"/>
          </a:p>
        </p:txBody>
      </p:sp>
      <p:sp>
        <p:nvSpPr>
          <p:cNvPr id="180237" name="Rectangle 13"/>
          <p:cNvSpPr>
            <a:spLocks noChangeArrowheads="1"/>
          </p:cNvSpPr>
          <p:nvPr/>
        </p:nvSpPr>
        <p:spPr bwMode="auto">
          <a:xfrm>
            <a:off x="228600" y="609600"/>
            <a:ext cx="3657600" cy="2971800"/>
          </a:xfrm>
          <a:prstGeom prst="rect">
            <a:avLst/>
          </a:prstGeom>
          <a:noFill/>
          <a:ln w="9525">
            <a:solidFill>
              <a:srgbClr val="000000"/>
            </a:solidFill>
            <a:miter lim="800000"/>
            <a:headEnd/>
            <a:tailEnd/>
          </a:ln>
          <a:effectLst/>
        </p:spPr>
        <p:txBody>
          <a:bodyPr wrap="none" anchor="ctr"/>
          <a:lstStyle/>
          <a:p>
            <a:endParaRPr lang="ar-SA"/>
          </a:p>
        </p:txBody>
      </p:sp>
      <p:sp>
        <p:nvSpPr>
          <p:cNvPr id="180238" name="Rectangle 14"/>
          <p:cNvSpPr>
            <a:spLocks noChangeArrowheads="1"/>
          </p:cNvSpPr>
          <p:nvPr/>
        </p:nvSpPr>
        <p:spPr bwMode="auto">
          <a:xfrm>
            <a:off x="4267200" y="1371600"/>
            <a:ext cx="1905000" cy="457200"/>
          </a:xfrm>
          <a:prstGeom prst="rect">
            <a:avLst/>
          </a:prstGeom>
          <a:noFill/>
          <a:ln w="9525">
            <a:solidFill>
              <a:srgbClr val="000000"/>
            </a:solidFill>
            <a:miter lim="800000"/>
            <a:headEnd/>
            <a:tailEnd/>
          </a:ln>
          <a:effectLst/>
        </p:spPr>
        <p:txBody>
          <a:bodyPr wrap="none" anchor="ctr"/>
          <a:lstStyle/>
          <a:p>
            <a:endParaRPr lang="ar-SA"/>
          </a:p>
        </p:txBody>
      </p:sp>
      <p:sp>
        <p:nvSpPr>
          <p:cNvPr id="180239" name="Rectangle 15"/>
          <p:cNvSpPr>
            <a:spLocks noChangeArrowheads="1"/>
          </p:cNvSpPr>
          <p:nvPr/>
        </p:nvSpPr>
        <p:spPr bwMode="auto">
          <a:xfrm>
            <a:off x="4267200" y="609600"/>
            <a:ext cx="4572000" cy="762000"/>
          </a:xfrm>
          <a:prstGeom prst="rect">
            <a:avLst/>
          </a:prstGeom>
          <a:noFill/>
          <a:ln w="9525">
            <a:solidFill>
              <a:srgbClr val="000000"/>
            </a:solidFill>
            <a:miter lim="800000"/>
            <a:headEnd/>
            <a:tailEnd/>
          </a:ln>
          <a:effectLst/>
        </p:spPr>
        <p:txBody>
          <a:bodyPr wrap="none" anchor="ctr"/>
          <a:lstStyle/>
          <a:p>
            <a:endParaRPr lang="ar-SA"/>
          </a:p>
        </p:txBody>
      </p:sp>
      <p:sp>
        <p:nvSpPr>
          <p:cNvPr id="180240" name="Text Box 16"/>
          <p:cNvSpPr txBox="1">
            <a:spLocks noChangeArrowheads="1"/>
          </p:cNvSpPr>
          <p:nvPr/>
        </p:nvSpPr>
        <p:spPr bwMode="auto">
          <a:xfrm>
            <a:off x="3022600" y="228600"/>
            <a:ext cx="3435350" cy="366713"/>
          </a:xfrm>
          <a:prstGeom prst="rect">
            <a:avLst/>
          </a:prstGeom>
          <a:noFill/>
          <a:ln w="9525">
            <a:noFill/>
            <a:miter lim="800000"/>
            <a:headEnd/>
            <a:tailEnd/>
          </a:ln>
          <a:effectLst/>
        </p:spPr>
        <p:txBody>
          <a:bodyPr wrap="none" anchor="ctr">
            <a:spAutoFit/>
          </a:bodyPr>
          <a:lstStyle/>
          <a:p>
            <a:pPr algn="ctr">
              <a:spcBef>
                <a:spcPct val="50000"/>
              </a:spcBef>
            </a:pPr>
            <a:r>
              <a:rPr lang="en-US" sz="1800" b="1">
                <a:solidFill>
                  <a:schemeClr val="accent2"/>
                </a:solidFill>
                <a:latin typeface="Arial" pitchFamily="34" charset="0"/>
              </a:rPr>
              <a:t>What can change in disease ?</a:t>
            </a:r>
            <a:endParaRPr lang="en-US" sz="1800" b="1">
              <a:latin typeface="Arial" pitchFamily="34" charset="0"/>
            </a:endParaRPr>
          </a:p>
        </p:txBody>
      </p:sp>
      <p:sp>
        <p:nvSpPr>
          <p:cNvPr id="180241" name="AutoShape 17"/>
          <p:cNvSpPr>
            <a:spLocks noChangeArrowheads="1"/>
          </p:cNvSpPr>
          <p:nvPr/>
        </p:nvSpPr>
        <p:spPr bwMode="auto">
          <a:xfrm>
            <a:off x="1905000" y="2438400"/>
            <a:ext cx="2133600" cy="1066800"/>
          </a:xfrm>
          <a:prstGeom prst="cloudCallout">
            <a:avLst>
              <a:gd name="adj1" fmla="val -23514"/>
              <a:gd name="adj2" fmla="val -79764"/>
            </a:avLst>
          </a:prstGeom>
          <a:solidFill>
            <a:schemeClr val="bg1"/>
          </a:solidFill>
          <a:ln w="9525">
            <a:solidFill>
              <a:schemeClr val="accent2"/>
            </a:solidFill>
            <a:round/>
            <a:headEnd/>
            <a:tailEnd/>
          </a:ln>
          <a:effectLst/>
        </p:spPr>
        <p:txBody>
          <a:bodyPr wrap="none" anchor="ctr"/>
          <a:lstStyle/>
          <a:p>
            <a:pPr algn="ctr"/>
            <a:r>
              <a:rPr lang="en-US" sz="1600" b="1">
                <a:solidFill>
                  <a:schemeClr val="accent2"/>
                </a:solidFill>
                <a:latin typeface="Arial" pitchFamily="34" charset="0"/>
              </a:rPr>
              <a:t>Too many cells</a:t>
            </a:r>
            <a:br>
              <a:rPr lang="en-US" sz="1600" b="1">
                <a:solidFill>
                  <a:schemeClr val="accent2"/>
                </a:solidFill>
                <a:latin typeface="Arial" pitchFamily="34" charset="0"/>
              </a:rPr>
            </a:br>
            <a:r>
              <a:rPr lang="en-US" sz="1600" b="1">
                <a:solidFill>
                  <a:schemeClr val="accent2"/>
                </a:solidFill>
                <a:latin typeface="Arial" pitchFamily="34" charset="0"/>
              </a:rPr>
              <a:t>= proliferation</a:t>
            </a:r>
            <a:endParaRPr lang="en-US" sz="1600" b="1"/>
          </a:p>
        </p:txBody>
      </p:sp>
      <p:sp>
        <p:nvSpPr>
          <p:cNvPr id="180242" name="AutoShape 18"/>
          <p:cNvSpPr>
            <a:spLocks noChangeArrowheads="1"/>
          </p:cNvSpPr>
          <p:nvPr/>
        </p:nvSpPr>
        <p:spPr bwMode="auto">
          <a:xfrm>
            <a:off x="6172200" y="2362200"/>
            <a:ext cx="2514600" cy="1219200"/>
          </a:xfrm>
          <a:prstGeom prst="cloudCallout">
            <a:avLst>
              <a:gd name="adj1" fmla="val -61870"/>
              <a:gd name="adj2" fmla="val -62370"/>
            </a:avLst>
          </a:prstGeom>
          <a:noFill/>
          <a:ln w="9525">
            <a:solidFill>
              <a:schemeClr val="accent2"/>
            </a:solidFill>
            <a:round/>
            <a:headEnd/>
            <a:tailEnd/>
          </a:ln>
          <a:effectLst/>
        </p:spPr>
        <p:txBody>
          <a:bodyPr wrap="none" anchor="ctr"/>
          <a:lstStyle/>
          <a:p>
            <a:pPr algn="ctr"/>
            <a:r>
              <a:rPr lang="en-US" sz="1600" b="1">
                <a:solidFill>
                  <a:schemeClr val="accent2"/>
                </a:solidFill>
                <a:latin typeface="Arial" pitchFamily="34" charset="0"/>
              </a:rPr>
              <a:t>Thickening of the</a:t>
            </a:r>
          </a:p>
          <a:p>
            <a:pPr algn="ctr"/>
            <a:r>
              <a:rPr lang="en-US" sz="1600" b="1">
                <a:solidFill>
                  <a:schemeClr val="accent2"/>
                </a:solidFill>
                <a:latin typeface="Arial" pitchFamily="34" charset="0"/>
              </a:rPr>
              <a:t>basement membrane</a:t>
            </a:r>
            <a:endParaRPr lang="en-US" sz="1600" b="1"/>
          </a:p>
        </p:txBody>
      </p:sp>
      <p:sp>
        <p:nvSpPr>
          <p:cNvPr id="180243" name="Text Box 19"/>
          <p:cNvSpPr txBox="1">
            <a:spLocks noChangeArrowheads="1"/>
          </p:cNvSpPr>
          <p:nvPr/>
        </p:nvSpPr>
        <p:spPr bwMode="auto">
          <a:xfrm>
            <a:off x="4419600" y="2286000"/>
            <a:ext cx="1365250" cy="641350"/>
          </a:xfrm>
          <a:prstGeom prst="rect">
            <a:avLst/>
          </a:prstGeom>
          <a:noFill/>
          <a:ln w="9525">
            <a:noFill/>
            <a:miter lim="800000"/>
            <a:headEnd/>
            <a:tailEnd/>
          </a:ln>
          <a:effectLst/>
        </p:spPr>
        <p:txBody>
          <a:bodyPr wrap="none" anchor="ctr">
            <a:spAutoFit/>
          </a:bodyPr>
          <a:lstStyle/>
          <a:p>
            <a:pPr>
              <a:spcBef>
                <a:spcPct val="50000"/>
              </a:spcBef>
            </a:pPr>
            <a:r>
              <a:rPr lang="en-US" sz="1800">
                <a:latin typeface="Arial" pitchFamily="34" charset="0"/>
              </a:rPr>
              <a:t>Mesangium</a:t>
            </a:r>
            <a:br>
              <a:rPr lang="en-US" sz="1800">
                <a:latin typeface="Arial" pitchFamily="34" charset="0"/>
              </a:rPr>
            </a:br>
            <a:r>
              <a:rPr lang="en-US" sz="1800">
                <a:latin typeface="Arial" pitchFamily="34" charset="0"/>
              </a:rPr>
              <a:t>    = stalk</a:t>
            </a:r>
          </a:p>
        </p:txBody>
      </p:sp>
      <p:grpSp>
        <p:nvGrpSpPr>
          <p:cNvPr id="2" name="Group 29"/>
          <p:cNvGrpSpPr>
            <a:grpSpLocks/>
          </p:cNvGrpSpPr>
          <p:nvPr/>
        </p:nvGrpSpPr>
        <p:grpSpPr bwMode="auto">
          <a:xfrm>
            <a:off x="0" y="5257800"/>
            <a:ext cx="8839200" cy="1319213"/>
            <a:chOff x="1680" y="2496"/>
            <a:chExt cx="3312" cy="672"/>
          </a:xfrm>
        </p:grpSpPr>
        <p:sp>
          <p:nvSpPr>
            <p:cNvPr id="180254" name="Rectangle 30"/>
            <p:cNvSpPr>
              <a:spLocks noChangeArrowheads="1"/>
            </p:cNvSpPr>
            <p:nvPr/>
          </p:nvSpPr>
          <p:spPr bwMode="auto">
            <a:xfrm>
              <a:off x="1680" y="2496"/>
              <a:ext cx="3312" cy="672"/>
            </a:xfrm>
            <a:prstGeom prst="rect">
              <a:avLst/>
            </a:prstGeom>
            <a:solidFill>
              <a:schemeClr val="bg1"/>
            </a:solidFill>
            <a:ln w="9525">
              <a:noFill/>
              <a:miter lim="800000"/>
              <a:headEnd/>
              <a:tailEnd/>
            </a:ln>
            <a:effectLst/>
          </p:spPr>
          <p:txBody>
            <a:bodyPr wrap="none" anchor="ctr"/>
            <a:lstStyle/>
            <a:p>
              <a:endParaRPr lang="ar-SA"/>
            </a:p>
          </p:txBody>
        </p:sp>
        <p:sp>
          <p:nvSpPr>
            <p:cNvPr id="180255" name="Text Box 31"/>
            <p:cNvSpPr txBox="1">
              <a:spLocks noChangeArrowheads="1"/>
            </p:cNvSpPr>
            <p:nvPr/>
          </p:nvSpPr>
          <p:spPr bwMode="auto">
            <a:xfrm>
              <a:off x="1821" y="2661"/>
              <a:ext cx="3047" cy="439"/>
            </a:xfrm>
            <a:prstGeom prst="rect">
              <a:avLst/>
            </a:prstGeom>
            <a:solidFill>
              <a:schemeClr val="bg1"/>
            </a:solidFill>
            <a:ln w="9525">
              <a:noFill/>
              <a:miter lim="800000"/>
              <a:headEnd/>
              <a:tailEnd/>
            </a:ln>
            <a:effectLst/>
          </p:spPr>
          <p:txBody>
            <a:bodyPr wrap="none" anchor="ctr">
              <a:spAutoFit/>
            </a:bodyPr>
            <a:lstStyle/>
            <a:p>
              <a:pPr algn="ctr">
                <a:spcBef>
                  <a:spcPct val="50000"/>
                </a:spcBef>
              </a:pPr>
              <a:r>
                <a:rPr lang="en-US" sz="2000" i="1" dirty="0">
                  <a:solidFill>
                    <a:schemeClr val="accent2"/>
                  </a:solidFill>
                </a:rPr>
                <a:t>Now we will look at </a:t>
              </a:r>
              <a:r>
                <a:rPr lang="en-US" sz="2000" i="1" u="sng" dirty="0">
                  <a:solidFill>
                    <a:schemeClr val="accent2"/>
                  </a:solidFill>
                </a:rPr>
                <a:t>abnormal</a:t>
              </a:r>
              <a:r>
                <a:rPr lang="en-US" sz="2000" i="1" dirty="0">
                  <a:solidFill>
                    <a:schemeClr val="accent2"/>
                  </a:solidFill>
                </a:rPr>
                <a:t> components that can appear in </a:t>
              </a:r>
              <a:r>
                <a:rPr lang="en-US" sz="2000" i="1" dirty="0" smtClean="0">
                  <a:solidFill>
                    <a:schemeClr val="accent2"/>
                  </a:solidFill>
                </a:rPr>
                <a:t>disease.</a:t>
              </a:r>
            </a:p>
            <a:p>
              <a:pPr algn="ctr">
                <a:spcBef>
                  <a:spcPct val="50000"/>
                </a:spcBef>
              </a:pPr>
              <a:r>
                <a:rPr lang="en-US" sz="2000" i="1" dirty="0" smtClean="0">
                  <a:solidFill>
                    <a:srgbClr val="FF3300"/>
                  </a:solidFill>
                </a:rPr>
                <a:t>.</a:t>
              </a:r>
              <a:endParaRPr lang="en-US" sz="2000" i="1" dirty="0">
                <a:solidFill>
                  <a:srgbClr val="FF330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7810" name="Picture 2" descr="26_03"/>
          <p:cNvPicPr>
            <a:picLocks noChangeAspect="1" noChangeArrowheads="1"/>
          </p:cNvPicPr>
          <p:nvPr/>
        </p:nvPicPr>
        <p:blipFill>
          <a:blip r:embed="rId2" cstate="print"/>
          <a:srcRect/>
          <a:stretch>
            <a:fillRect/>
          </a:stretch>
        </p:blipFill>
        <p:spPr bwMode="auto">
          <a:xfrm>
            <a:off x="1588" y="1588"/>
            <a:ext cx="9142412" cy="6856412"/>
          </a:xfrm>
          <a:prstGeom prst="rect">
            <a:avLst/>
          </a:prstGeom>
          <a:noFill/>
          <a:ln w="9525">
            <a:noFill/>
            <a:miter lim="800000"/>
            <a:headEnd/>
            <a:tailEnd/>
          </a:ln>
          <a:effectLst/>
        </p:spPr>
      </p:pic>
      <p:sp>
        <p:nvSpPr>
          <p:cNvPr id="247811" name="Rectangle 3"/>
          <p:cNvSpPr>
            <a:spLocks noChangeArrowheads="1"/>
          </p:cNvSpPr>
          <p:nvPr/>
        </p:nvSpPr>
        <p:spPr bwMode="auto">
          <a:xfrm>
            <a:off x="539552" y="764704"/>
            <a:ext cx="2581275" cy="519113"/>
          </a:xfrm>
          <a:prstGeom prst="rect">
            <a:avLst/>
          </a:prstGeom>
          <a:noFill/>
          <a:ln w="9525">
            <a:noFill/>
            <a:miter lim="800000"/>
            <a:headEnd/>
            <a:tailEnd/>
          </a:ln>
          <a:effectLst/>
        </p:spPr>
        <p:txBody>
          <a:bodyPr wrap="none">
            <a:spAutoFit/>
          </a:bodyPr>
          <a:lstStyle/>
          <a:p>
            <a:r>
              <a:rPr lang="en-US" altLang="zh-CN" sz="2800" dirty="0">
                <a:solidFill>
                  <a:schemeClr val="bg1"/>
                </a:solidFill>
              </a:rPr>
              <a:t>Cortical </a:t>
            </a:r>
            <a:r>
              <a:rPr lang="en-US" altLang="zh-CN" sz="2800" dirty="0" err="1">
                <a:solidFill>
                  <a:schemeClr val="bg1"/>
                </a:solidFill>
              </a:rPr>
              <a:t>nephron</a:t>
            </a:r>
            <a:endParaRPr lang="en-US" altLang="zh-CN" sz="2800" dirty="0">
              <a:solidFill>
                <a:schemeClr val="bg1"/>
              </a:solidFill>
            </a:endParaRPr>
          </a:p>
        </p:txBody>
      </p:sp>
      <p:sp>
        <p:nvSpPr>
          <p:cNvPr id="247812" name="Rectangle 4"/>
          <p:cNvSpPr>
            <a:spLocks noChangeArrowheads="1"/>
          </p:cNvSpPr>
          <p:nvPr/>
        </p:nvSpPr>
        <p:spPr bwMode="auto">
          <a:xfrm>
            <a:off x="467544" y="1268760"/>
            <a:ext cx="2462213" cy="946150"/>
          </a:xfrm>
          <a:prstGeom prst="rect">
            <a:avLst/>
          </a:prstGeom>
          <a:noFill/>
          <a:ln w="9525">
            <a:noFill/>
            <a:miter lim="800000"/>
            <a:headEnd/>
            <a:tailEnd/>
          </a:ln>
          <a:effectLst/>
        </p:spPr>
        <p:txBody>
          <a:bodyPr wrap="none">
            <a:spAutoFit/>
          </a:bodyPr>
          <a:lstStyle/>
          <a:p>
            <a:r>
              <a:rPr lang="en-US" altLang="zh-CN" sz="2800" dirty="0" err="1">
                <a:solidFill>
                  <a:schemeClr val="bg1"/>
                </a:solidFill>
              </a:rPr>
              <a:t>Juxtamedullary</a:t>
            </a:r>
            <a:r>
              <a:rPr lang="en-US" altLang="zh-CN" sz="2800" dirty="0">
                <a:solidFill>
                  <a:schemeClr val="bg1"/>
                </a:solidFill>
              </a:rPr>
              <a:t> </a:t>
            </a:r>
          </a:p>
          <a:p>
            <a:r>
              <a:rPr lang="en-US" altLang="zh-CN" sz="2800" dirty="0" err="1">
                <a:solidFill>
                  <a:schemeClr val="bg1"/>
                </a:solidFill>
              </a:rPr>
              <a:t>nephron</a:t>
            </a:r>
            <a:endParaRPr lang="en-US" altLang="zh-CN" sz="2800" dirty="0">
              <a:solidFill>
                <a:schemeClr val="bg1"/>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1657350" y="685800"/>
            <a:ext cx="730250" cy="366713"/>
          </a:xfrm>
          <a:prstGeom prst="rect">
            <a:avLst/>
          </a:prstGeom>
          <a:noFill/>
          <a:ln w="9525">
            <a:noFill/>
            <a:miter lim="800000"/>
            <a:headEnd/>
            <a:tailEnd/>
          </a:ln>
          <a:effectLst/>
        </p:spPr>
        <p:txBody>
          <a:bodyPr wrap="none" anchor="ctr">
            <a:spAutoFit/>
          </a:bodyPr>
          <a:lstStyle/>
          <a:p>
            <a:pPr algn="ctr">
              <a:spcBef>
                <a:spcPct val="50000"/>
              </a:spcBef>
            </a:pPr>
            <a:r>
              <a:rPr lang="en-US" sz="1800" b="1">
                <a:latin typeface="Arial" pitchFamily="34" charset="0"/>
              </a:rPr>
              <a:t>Cells</a:t>
            </a:r>
          </a:p>
        </p:txBody>
      </p:sp>
      <p:sp>
        <p:nvSpPr>
          <p:cNvPr id="26627" name="Text Box 3"/>
          <p:cNvSpPr txBox="1">
            <a:spLocks noChangeArrowheads="1"/>
          </p:cNvSpPr>
          <p:nvPr/>
        </p:nvSpPr>
        <p:spPr bwMode="auto">
          <a:xfrm>
            <a:off x="304800" y="1828800"/>
            <a:ext cx="1835150" cy="366713"/>
          </a:xfrm>
          <a:prstGeom prst="rect">
            <a:avLst/>
          </a:prstGeom>
          <a:noFill/>
          <a:ln w="9525">
            <a:noFill/>
            <a:miter lim="800000"/>
            <a:headEnd/>
            <a:tailEnd/>
          </a:ln>
          <a:effectLst/>
        </p:spPr>
        <p:txBody>
          <a:bodyPr wrap="none" anchor="ctr">
            <a:spAutoFit/>
          </a:bodyPr>
          <a:lstStyle/>
          <a:p>
            <a:pPr>
              <a:spcBef>
                <a:spcPct val="50000"/>
              </a:spcBef>
            </a:pPr>
            <a:r>
              <a:rPr lang="en-US" sz="1800">
                <a:latin typeface="Arial" pitchFamily="34" charset="0"/>
              </a:rPr>
              <a:t>Endothelial cells</a:t>
            </a:r>
          </a:p>
        </p:txBody>
      </p:sp>
      <p:sp>
        <p:nvSpPr>
          <p:cNvPr id="26628" name="Text Box 4"/>
          <p:cNvSpPr txBox="1">
            <a:spLocks noChangeArrowheads="1"/>
          </p:cNvSpPr>
          <p:nvPr/>
        </p:nvSpPr>
        <p:spPr bwMode="auto">
          <a:xfrm>
            <a:off x="228600" y="1371600"/>
            <a:ext cx="1911350" cy="366713"/>
          </a:xfrm>
          <a:prstGeom prst="rect">
            <a:avLst/>
          </a:prstGeom>
          <a:noFill/>
          <a:ln w="9525">
            <a:noFill/>
            <a:miter lim="800000"/>
            <a:headEnd/>
            <a:tailEnd/>
          </a:ln>
          <a:effectLst/>
        </p:spPr>
        <p:txBody>
          <a:bodyPr wrap="none" anchor="ctr">
            <a:spAutoFit/>
          </a:bodyPr>
          <a:lstStyle/>
          <a:p>
            <a:pPr algn="ctr">
              <a:spcBef>
                <a:spcPct val="50000"/>
              </a:spcBef>
            </a:pPr>
            <a:r>
              <a:rPr lang="en-US" sz="1800">
                <a:latin typeface="Arial" pitchFamily="34" charset="0"/>
              </a:rPr>
              <a:t>Normally present</a:t>
            </a:r>
          </a:p>
        </p:txBody>
      </p:sp>
      <p:sp>
        <p:nvSpPr>
          <p:cNvPr id="26629" name="Text Box 5"/>
          <p:cNvSpPr txBox="1">
            <a:spLocks noChangeArrowheads="1"/>
          </p:cNvSpPr>
          <p:nvPr/>
        </p:nvSpPr>
        <p:spPr bwMode="auto">
          <a:xfrm>
            <a:off x="5257800" y="685800"/>
            <a:ext cx="2590800" cy="641350"/>
          </a:xfrm>
          <a:prstGeom prst="rect">
            <a:avLst/>
          </a:prstGeom>
          <a:noFill/>
          <a:ln w="9525">
            <a:noFill/>
            <a:miter lim="800000"/>
            <a:headEnd/>
            <a:tailEnd/>
          </a:ln>
          <a:effectLst/>
        </p:spPr>
        <p:txBody>
          <a:bodyPr wrap="none" anchor="ctr">
            <a:spAutoFit/>
          </a:bodyPr>
          <a:lstStyle/>
          <a:p>
            <a:pPr algn="ctr">
              <a:spcBef>
                <a:spcPct val="50000"/>
              </a:spcBef>
            </a:pPr>
            <a:r>
              <a:rPr lang="en-US" sz="1800" b="1">
                <a:latin typeface="Arial" pitchFamily="34" charset="0"/>
              </a:rPr>
              <a:t>Stuff</a:t>
            </a:r>
            <a:br>
              <a:rPr lang="en-US" sz="1800" b="1">
                <a:latin typeface="Arial" pitchFamily="34" charset="0"/>
              </a:rPr>
            </a:br>
            <a:r>
              <a:rPr lang="en-US" sz="1800">
                <a:latin typeface="Arial" pitchFamily="34" charset="0"/>
              </a:rPr>
              <a:t>(= non-cellular material)</a:t>
            </a:r>
          </a:p>
        </p:txBody>
      </p:sp>
      <p:sp>
        <p:nvSpPr>
          <p:cNvPr id="26630" name="Text Box 6"/>
          <p:cNvSpPr txBox="1">
            <a:spLocks noChangeArrowheads="1"/>
          </p:cNvSpPr>
          <p:nvPr/>
        </p:nvSpPr>
        <p:spPr bwMode="auto">
          <a:xfrm>
            <a:off x="304800" y="2590800"/>
            <a:ext cx="1746250" cy="366713"/>
          </a:xfrm>
          <a:prstGeom prst="rect">
            <a:avLst/>
          </a:prstGeom>
          <a:noFill/>
          <a:ln w="9525">
            <a:noFill/>
            <a:miter lim="800000"/>
            <a:headEnd/>
            <a:tailEnd/>
          </a:ln>
          <a:effectLst/>
        </p:spPr>
        <p:txBody>
          <a:bodyPr wrap="none" anchor="ctr">
            <a:spAutoFit/>
          </a:bodyPr>
          <a:lstStyle/>
          <a:p>
            <a:pPr>
              <a:spcBef>
                <a:spcPct val="50000"/>
              </a:spcBef>
            </a:pPr>
            <a:r>
              <a:rPr lang="en-US" sz="1800">
                <a:latin typeface="Arial" pitchFamily="34" charset="0"/>
              </a:rPr>
              <a:t>Mesangial cells</a:t>
            </a:r>
          </a:p>
        </p:txBody>
      </p:sp>
      <p:sp>
        <p:nvSpPr>
          <p:cNvPr id="26631" name="Text Box 7"/>
          <p:cNvSpPr txBox="1">
            <a:spLocks noChangeArrowheads="1"/>
          </p:cNvSpPr>
          <p:nvPr/>
        </p:nvSpPr>
        <p:spPr bwMode="auto">
          <a:xfrm>
            <a:off x="304800" y="2209800"/>
            <a:ext cx="1631950" cy="366713"/>
          </a:xfrm>
          <a:prstGeom prst="rect">
            <a:avLst/>
          </a:prstGeom>
          <a:noFill/>
          <a:ln w="9525">
            <a:noFill/>
            <a:miter lim="800000"/>
            <a:headEnd/>
            <a:tailEnd/>
          </a:ln>
          <a:effectLst/>
        </p:spPr>
        <p:txBody>
          <a:bodyPr wrap="none" anchor="ctr">
            <a:spAutoFit/>
          </a:bodyPr>
          <a:lstStyle/>
          <a:p>
            <a:pPr>
              <a:spcBef>
                <a:spcPct val="50000"/>
              </a:spcBef>
            </a:pPr>
            <a:r>
              <a:rPr lang="en-US" sz="1800">
                <a:latin typeface="Arial" pitchFamily="34" charset="0"/>
              </a:rPr>
              <a:t>Epithelial cells</a:t>
            </a:r>
          </a:p>
        </p:txBody>
      </p:sp>
      <p:sp>
        <p:nvSpPr>
          <p:cNvPr id="26632" name="Text Box 8"/>
          <p:cNvSpPr txBox="1">
            <a:spLocks noChangeArrowheads="1"/>
          </p:cNvSpPr>
          <p:nvPr/>
        </p:nvSpPr>
        <p:spPr bwMode="auto">
          <a:xfrm>
            <a:off x="4343400" y="1371600"/>
            <a:ext cx="1911350" cy="366713"/>
          </a:xfrm>
          <a:prstGeom prst="rect">
            <a:avLst/>
          </a:prstGeom>
          <a:noFill/>
          <a:ln w="9525">
            <a:noFill/>
            <a:miter lim="800000"/>
            <a:headEnd/>
            <a:tailEnd/>
          </a:ln>
          <a:effectLst/>
        </p:spPr>
        <p:txBody>
          <a:bodyPr wrap="none" anchor="ctr">
            <a:spAutoFit/>
          </a:bodyPr>
          <a:lstStyle/>
          <a:p>
            <a:pPr algn="ctr">
              <a:spcBef>
                <a:spcPct val="50000"/>
              </a:spcBef>
            </a:pPr>
            <a:r>
              <a:rPr lang="en-US" sz="1800">
                <a:latin typeface="Arial" pitchFamily="34" charset="0"/>
              </a:rPr>
              <a:t>Normally present</a:t>
            </a:r>
          </a:p>
        </p:txBody>
      </p:sp>
      <p:sp>
        <p:nvSpPr>
          <p:cNvPr id="26633" name="Text Box 9"/>
          <p:cNvSpPr txBox="1">
            <a:spLocks noChangeArrowheads="1"/>
          </p:cNvSpPr>
          <p:nvPr/>
        </p:nvSpPr>
        <p:spPr bwMode="auto">
          <a:xfrm>
            <a:off x="4343400" y="1905000"/>
            <a:ext cx="3321050" cy="366713"/>
          </a:xfrm>
          <a:prstGeom prst="rect">
            <a:avLst/>
          </a:prstGeom>
          <a:noFill/>
          <a:ln w="9525">
            <a:noFill/>
            <a:miter lim="800000"/>
            <a:headEnd/>
            <a:tailEnd/>
          </a:ln>
          <a:effectLst/>
        </p:spPr>
        <p:txBody>
          <a:bodyPr wrap="none" anchor="ctr">
            <a:spAutoFit/>
          </a:bodyPr>
          <a:lstStyle/>
          <a:p>
            <a:pPr>
              <a:spcBef>
                <a:spcPct val="50000"/>
              </a:spcBef>
            </a:pPr>
            <a:r>
              <a:rPr lang="en-US" sz="1800">
                <a:latin typeface="Arial" pitchFamily="34" charset="0"/>
              </a:rPr>
              <a:t>Capillary Basement Membrane</a:t>
            </a:r>
          </a:p>
        </p:txBody>
      </p:sp>
      <p:sp>
        <p:nvSpPr>
          <p:cNvPr id="26634" name="Rectangle 10"/>
          <p:cNvSpPr>
            <a:spLocks noChangeArrowheads="1"/>
          </p:cNvSpPr>
          <p:nvPr/>
        </p:nvSpPr>
        <p:spPr bwMode="auto">
          <a:xfrm>
            <a:off x="228600" y="1371600"/>
            <a:ext cx="1828800" cy="381000"/>
          </a:xfrm>
          <a:prstGeom prst="rect">
            <a:avLst/>
          </a:prstGeom>
          <a:noFill/>
          <a:ln w="9525">
            <a:solidFill>
              <a:srgbClr val="000000"/>
            </a:solidFill>
            <a:miter lim="800000"/>
            <a:headEnd/>
            <a:tailEnd/>
          </a:ln>
          <a:effectLst/>
        </p:spPr>
        <p:txBody>
          <a:bodyPr wrap="none" anchor="ctr"/>
          <a:lstStyle/>
          <a:p>
            <a:endParaRPr lang="ar-SA"/>
          </a:p>
        </p:txBody>
      </p:sp>
      <p:sp>
        <p:nvSpPr>
          <p:cNvPr id="26635" name="Rectangle 11"/>
          <p:cNvSpPr>
            <a:spLocks noChangeArrowheads="1"/>
          </p:cNvSpPr>
          <p:nvPr/>
        </p:nvSpPr>
        <p:spPr bwMode="auto">
          <a:xfrm>
            <a:off x="228600" y="1371600"/>
            <a:ext cx="3657600" cy="2209800"/>
          </a:xfrm>
          <a:prstGeom prst="rect">
            <a:avLst/>
          </a:prstGeom>
          <a:noFill/>
          <a:ln w="9525">
            <a:solidFill>
              <a:srgbClr val="000000"/>
            </a:solidFill>
            <a:miter lim="800000"/>
            <a:headEnd/>
            <a:tailEnd/>
          </a:ln>
          <a:effectLst/>
        </p:spPr>
        <p:txBody>
          <a:bodyPr wrap="none" anchor="ctr"/>
          <a:lstStyle/>
          <a:p>
            <a:endParaRPr lang="ar-SA"/>
          </a:p>
        </p:txBody>
      </p:sp>
      <p:sp>
        <p:nvSpPr>
          <p:cNvPr id="26636" name="Rectangle 12"/>
          <p:cNvSpPr>
            <a:spLocks noChangeArrowheads="1"/>
          </p:cNvSpPr>
          <p:nvPr/>
        </p:nvSpPr>
        <p:spPr bwMode="auto">
          <a:xfrm>
            <a:off x="4267200" y="609600"/>
            <a:ext cx="4572000" cy="2971800"/>
          </a:xfrm>
          <a:prstGeom prst="rect">
            <a:avLst/>
          </a:prstGeom>
          <a:noFill/>
          <a:ln w="9525">
            <a:solidFill>
              <a:srgbClr val="000000"/>
            </a:solidFill>
            <a:miter lim="800000"/>
            <a:headEnd/>
            <a:tailEnd/>
          </a:ln>
          <a:effectLst/>
        </p:spPr>
        <p:txBody>
          <a:bodyPr wrap="none" anchor="ctr"/>
          <a:lstStyle/>
          <a:p>
            <a:endParaRPr lang="ar-SA"/>
          </a:p>
        </p:txBody>
      </p:sp>
      <p:sp>
        <p:nvSpPr>
          <p:cNvPr id="26637" name="Rectangle 13"/>
          <p:cNvSpPr>
            <a:spLocks noChangeArrowheads="1"/>
          </p:cNvSpPr>
          <p:nvPr/>
        </p:nvSpPr>
        <p:spPr bwMode="auto">
          <a:xfrm>
            <a:off x="228600" y="609600"/>
            <a:ext cx="3657600" cy="2971800"/>
          </a:xfrm>
          <a:prstGeom prst="rect">
            <a:avLst/>
          </a:prstGeom>
          <a:noFill/>
          <a:ln w="9525">
            <a:solidFill>
              <a:srgbClr val="000000"/>
            </a:solidFill>
            <a:miter lim="800000"/>
            <a:headEnd/>
            <a:tailEnd/>
          </a:ln>
          <a:effectLst/>
        </p:spPr>
        <p:txBody>
          <a:bodyPr wrap="none" anchor="ctr"/>
          <a:lstStyle/>
          <a:p>
            <a:endParaRPr lang="ar-SA"/>
          </a:p>
        </p:txBody>
      </p:sp>
      <p:sp>
        <p:nvSpPr>
          <p:cNvPr id="26638" name="Rectangle 14"/>
          <p:cNvSpPr>
            <a:spLocks noChangeArrowheads="1"/>
          </p:cNvSpPr>
          <p:nvPr/>
        </p:nvSpPr>
        <p:spPr bwMode="auto">
          <a:xfrm>
            <a:off x="4267200" y="1371600"/>
            <a:ext cx="1905000" cy="457200"/>
          </a:xfrm>
          <a:prstGeom prst="rect">
            <a:avLst/>
          </a:prstGeom>
          <a:noFill/>
          <a:ln w="9525">
            <a:solidFill>
              <a:srgbClr val="000000"/>
            </a:solidFill>
            <a:miter lim="800000"/>
            <a:headEnd/>
            <a:tailEnd/>
          </a:ln>
          <a:effectLst/>
        </p:spPr>
        <p:txBody>
          <a:bodyPr wrap="none" anchor="ctr"/>
          <a:lstStyle/>
          <a:p>
            <a:endParaRPr lang="ar-SA"/>
          </a:p>
        </p:txBody>
      </p:sp>
      <p:sp>
        <p:nvSpPr>
          <p:cNvPr id="26639" name="Rectangle 15"/>
          <p:cNvSpPr>
            <a:spLocks noChangeArrowheads="1"/>
          </p:cNvSpPr>
          <p:nvPr/>
        </p:nvSpPr>
        <p:spPr bwMode="auto">
          <a:xfrm>
            <a:off x="4267200" y="609600"/>
            <a:ext cx="4572000" cy="762000"/>
          </a:xfrm>
          <a:prstGeom prst="rect">
            <a:avLst/>
          </a:prstGeom>
          <a:noFill/>
          <a:ln w="9525">
            <a:solidFill>
              <a:srgbClr val="000000"/>
            </a:solidFill>
            <a:miter lim="800000"/>
            <a:headEnd/>
            <a:tailEnd/>
          </a:ln>
          <a:effectLst/>
        </p:spPr>
        <p:txBody>
          <a:bodyPr wrap="none" anchor="ctr"/>
          <a:lstStyle/>
          <a:p>
            <a:endParaRPr lang="ar-SA"/>
          </a:p>
        </p:txBody>
      </p:sp>
      <p:grpSp>
        <p:nvGrpSpPr>
          <p:cNvPr id="2" name="Group 16"/>
          <p:cNvGrpSpPr>
            <a:grpSpLocks/>
          </p:cNvGrpSpPr>
          <p:nvPr/>
        </p:nvGrpSpPr>
        <p:grpSpPr bwMode="auto">
          <a:xfrm>
            <a:off x="4724400" y="4267200"/>
            <a:ext cx="3803650" cy="1662113"/>
            <a:chOff x="2976" y="2688"/>
            <a:chExt cx="2396" cy="1047"/>
          </a:xfrm>
        </p:grpSpPr>
        <p:sp>
          <p:nvSpPr>
            <p:cNvPr id="26641" name="Text Box 17"/>
            <p:cNvSpPr txBox="1">
              <a:spLocks noChangeArrowheads="1"/>
            </p:cNvSpPr>
            <p:nvPr/>
          </p:nvSpPr>
          <p:spPr bwMode="auto">
            <a:xfrm>
              <a:off x="3744" y="3312"/>
              <a:ext cx="628" cy="231"/>
            </a:xfrm>
            <a:prstGeom prst="rect">
              <a:avLst/>
            </a:prstGeom>
            <a:noFill/>
            <a:ln w="9525">
              <a:noFill/>
              <a:miter lim="800000"/>
              <a:headEnd/>
              <a:tailEnd/>
            </a:ln>
            <a:effectLst/>
          </p:spPr>
          <p:txBody>
            <a:bodyPr wrap="none" anchor="ctr">
              <a:spAutoFit/>
            </a:bodyPr>
            <a:lstStyle/>
            <a:p>
              <a:pPr algn="ctr">
                <a:spcBef>
                  <a:spcPct val="50000"/>
                </a:spcBef>
              </a:pPr>
              <a:r>
                <a:rPr lang="en-US" sz="1800">
                  <a:solidFill>
                    <a:schemeClr val="accent2"/>
                  </a:solidFill>
                  <a:latin typeface="Arial" pitchFamily="34" charset="0"/>
                </a:rPr>
                <a:t>Amyloid</a:t>
              </a:r>
            </a:p>
          </p:txBody>
        </p:sp>
        <p:sp>
          <p:nvSpPr>
            <p:cNvPr id="26642" name="Text Box 18"/>
            <p:cNvSpPr txBox="1">
              <a:spLocks noChangeArrowheads="1"/>
            </p:cNvSpPr>
            <p:nvPr/>
          </p:nvSpPr>
          <p:spPr bwMode="auto">
            <a:xfrm>
              <a:off x="2976" y="2688"/>
              <a:ext cx="2396" cy="231"/>
            </a:xfrm>
            <a:prstGeom prst="rect">
              <a:avLst/>
            </a:prstGeom>
            <a:noFill/>
            <a:ln w="9525">
              <a:noFill/>
              <a:miter lim="800000"/>
              <a:headEnd/>
              <a:tailEnd/>
            </a:ln>
            <a:effectLst/>
          </p:spPr>
          <p:txBody>
            <a:bodyPr wrap="none" anchor="ctr">
              <a:spAutoFit/>
            </a:bodyPr>
            <a:lstStyle/>
            <a:p>
              <a:pPr>
                <a:spcBef>
                  <a:spcPct val="50000"/>
                </a:spcBef>
              </a:pPr>
              <a:r>
                <a:rPr lang="en-US" sz="1800">
                  <a:solidFill>
                    <a:schemeClr val="accent2"/>
                  </a:solidFill>
                  <a:latin typeface="Arial" pitchFamily="34" charset="0"/>
                </a:rPr>
                <a:t>Collagen scars (glomerulosclerosis)</a:t>
              </a:r>
            </a:p>
          </p:txBody>
        </p:sp>
        <p:sp>
          <p:nvSpPr>
            <p:cNvPr id="26643" name="Text Box 19"/>
            <p:cNvSpPr txBox="1">
              <a:spLocks noChangeArrowheads="1"/>
            </p:cNvSpPr>
            <p:nvPr/>
          </p:nvSpPr>
          <p:spPr bwMode="auto">
            <a:xfrm>
              <a:off x="3744" y="3504"/>
              <a:ext cx="1180" cy="231"/>
            </a:xfrm>
            <a:prstGeom prst="rect">
              <a:avLst/>
            </a:prstGeom>
            <a:noFill/>
            <a:ln w="9525">
              <a:noFill/>
              <a:miter lim="800000"/>
              <a:headEnd/>
              <a:tailEnd/>
            </a:ln>
            <a:effectLst/>
          </p:spPr>
          <p:txBody>
            <a:bodyPr wrap="none" anchor="ctr">
              <a:spAutoFit/>
            </a:bodyPr>
            <a:lstStyle/>
            <a:p>
              <a:pPr algn="ctr">
                <a:spcBef>
                  <a:spcPct val="50000"/>
                </a:spcBef>
              </a:pPr>
              <a:r>
                <a:rPr lang="en-US" sz="1800">
                  <a:solidFill>
                    <a:schemeClr val="accent2"/>
                  </a:solidFill>
                  <a:latin typeface="Arial" pitchFamily="34" charset="0"/>
                </a:rPr>
                <a:t>Myeloma protein</a:t>
              </a:r>
            </a:p>
          </p:txBody>
        </p:sp>
        <p:sp>
          <p:nvSpPr>
            <p:cNvPr id="26644" name="Text Box 20"/>
            <p:cNvSpPr txBox="1">
              <a:spLocks noChangeArrowheads="1"/>
            </p:cNvSpPr>
            <p:nvPr/>
          </p:nvSpPr>
          <p:spPr bwMode="auto">
            <a:xfrm>
              <a:off x="3744" y="3120"/>
              <a:ext cx="1212" cy="231"/>
            </a:xfrm>
            <a:prstGeom prst="rect">
              <a:avLst/>
            </a:prstGeom>
            <a:noFill/>
            <a:ln w="9525">
              <a:noFill/>
              <a:miter lim="800000"/>
              <a:headEnd/>
              <a:tailEnd/>
            </a:ln>
            <a:effectLst/>
          </p:spPr>
          <p:txBody>
            <a:bodyPr wrap="none" anchor="ctr">
              <a:spAutoFit/>
            </a:bodyPr>
            <a:lstStyle/>
            <a:p>
              <a:pPr algn="ctr">
                <a:spcBef>
                  <a:spcPct val="50000"/>
                </a:spcBef>
              </a:pPr>
              <a:r>
                <a:rPr lang="en-US" sz="1800">
                  <a:solidFill>
                    <a:schemeClr val="accent2"/>
                  </a:solidFill>
                  <a:latin typeface="Arial" pitchFamily="34" charset="0"/>
                </a:rPr>
                <a:t>Diabetic deposits</a:t>
              </a:r>
            </a:p>
          </p:txBody>
        </p:sp>
        <p:sp>
          <p:nvSpPr>
            <p:cNvPr id="26645" name="Text Box 21"/>
            <p:cNvSpPr txBox="1">
              <a:spLocks noChangeArrowheads="1"/>
            </p:cNvSpPr>
            <p:nvPr/>
          </p:nvSpPr>
          <p:spPr bwMode="auto">
            <a:xfrm>
              <a:off x="2976" y="3120"/>
              <a:ext cx="676" cy="231"/>
            </a:xfrm>
            <a:prstGeom prst="rect">
              <a:avLst/>
            </a:prstGeom>
            <a:noFill/>
            <a:ln w="9525">
              <a:noFill/>
              <a:miter lim="800000"/>
              <a:headEnd/>
              <a:tailEnd/>
            </a:ln>
            <a:effectLst/>
          </p:spPr>
          <p:txBody>
            <a:bodyPr wrap="none" anchor="ctr">
              <a:spAutoFit/>
            </a:bodyPr>
            <a:lstStyle/>
            <a:p>
              <a:pPr>
                <a:spcBef>
                  <a:spcPct val="50000"/>
                </a:spcBef>
              </a:pPr>
              <a:r>
                <a:rPr lang="en-US" sz="1800">
                  <a:solidFill>
                    <a:schemeClr val="accent2"/>
                  </a:solidFill>
                  <a:latin typeface="Arial" pitchFamily="34" charset="0"/>
                </a:rPr>
                <a:t>Deposits</a:t>
              </a:r>
            </a:p>
          </p:txBody>
        </p:sp>
        <p:sp>
          <p:nvSpPr>
            <p:cNvPr id="26646" name="Text Box 22"/>
            <p:cNvSpPr txBox="1">
              <a:spLocks noChangeArrowheads="1"/>
            </p:cNvSpPr>
            <p:nvPr/>
          </p:nvSpPr>
          <p:spPr bwMode="auto">
            <a:xfrm>
              <a:off x="2976" y="2880"/>
              <a:ext cx="476" cy="231"/>
            </a:xfrm>
            <a:prstGeom prst="rect">
              <a:avLst/>
            </a:prstGeom>
            <a:noFill/>
            <a:ln w="9525">
              <a:noFill/>
              <a:miter lim="800000"/>
              <a:headEnd/>
              <a:tailEnd/>
            </a:ln>
            <a:effectLst/>
          </p:spPr>
          <p:txBody>
            <a:bodyPr wrap="none" anchor="ctr">
              <a:spAutoFit/>
            </a:bodyPr>
            <a:lstStyle/>
            <a:p>
              <a:pPr>
                <a:spcBef>
                  <a:spcPct val="50000"/>
                </a:spcBef>
              </a:pPr>
              <a:r>
                <a:rPr lang="en-US" sz="1800">
                  <a:solidFill>
                    <a:schemeClr val="accent2"/>
                  </a:solidFill>
                  <a:latin typeface="Arial" pitchFamily="34" charset="0"/>
                </a:rPr>
                <a:t>Fibrin</a:t>
              </a:r>
            </a:p>
          </p:txBody>
        </p:sp>
      </p:grpSp>
      <p:sp>
        <p:nvSpPr>
          <p:cNvPr id="26647" name="Text Box 23"/>
          <p:cNvSpPr txBox="1">
            <a:spLocks noChangeArrowheads="1"/>
          </p:cNvSpPr>
          <p:nvPr/>
        </p:nvSpPr>
        <p:spPr bwMode="auto">
          <a:xfrm>
            <a:off x="3022600" y="228600"/>
            <a:ext cx="3435350" cy="366713"/>
          </a:xfrm>
          <a:prstGeom prst="rect">
            <a:avLst/>
          </a:prstGeom>
          <a:noFill/>
          <a:ln w="9525">
            <a:noFill/>
            <a:miter lim="800000"/>
            <a:headEnd/>
            <a:tailEnd/>
          </a:ln>
          <a:effectLst/>
        </p:spPr>
        <p:txBody>
          <a:bodyPr wrap="none" anchor="ctr">
            <a:spAutoFit/>
          </a:bodyPr>
          <a:lstStyle/>
          <a:p>
            <a:pPr algn="ctr">
              <a:spcBef>
                <a:spcPct val="50000"/>
              </a:spcBef>
            </a:pPr>
            <a:r>
              <a:rPr lang="en-US" sz="1800" b="1">
                <a:solidFill>
                  <a:schemeClr val="accent2"/>
                </a:solidFill>
                <a:latin typeface="Arial" pitchFamily="34" charset="0"/>
              </a:rPr>
              <a:t>What can change in disease ?</a:t>
            </a:r>
            <a:endParaRPr lang="en-US" sz="1800" b="1">
              <a:latin typeface="Arial" pitchFamily="34" charset="0"/>
            </a:endParaRPr>
          </a:p>
        </p:txBody>
      </p:sp>
      <p:sp>
        <p:nvSpPr>
          <p:cNvPr id="26648" name="AutoShape 24"/>
          <p:cNvSpPr>
            <a:spLocks noChangeArrowheads="1"/>
          </p:cNvSpPr>
          <p:nvPr/>
        </p:nvSpPr>
        <p:spPr bwMode="auto">
          <a:xfrm>
            <a:off x="1905000" y="2438400"/>
            <a:ext cx="2133600" cy="1066800"/>
          </a:xfrm>
          <a:prstGeom prst="cloudCallout">
            <a:avLst>
              <a:gd name="adj1" fmla="val -23514"/>
              <a:gd name="adj2" fmla="val -79764"/>
            </a:avLst>
          </a:prstGeom>
          <a:solidFill>
            <a:schemeClr val="bg1"/>
          </a:solidFill>
          <a:ln w="9525">
            <a:solidFill>
              <a:schemeClr val="accent2"/>
            </a:solidFill>
            <a:round/>
            <a:headEnd/>
            <a:tailEnd/>
          </a:ln>
          <a:effectLst/>
        </p:spPr>
        <p:txBody>
          <a:bodyPr wrap="none" anchor="ctr"/>
          <a:lstStyle/>
          <a:p>
            <a:pPr algn="ctr"/>
            <a:r>
              <a:rPr lang="en-US" sz="1600" b="1">
                <a:solidFill>
                  <a:schemeClr val="accent2"/>
                </a:solidFill>
                <a:latin typeface="Arial" pitchFamily="34" charset="0"/>
              </a:rPr>
              <a:t>Too many cells</a:t>
            </a:r>
            <a:br>
              <a:rPr lang="en-US" sz="1600" b="1">
                <a:solidFill>
                  <a:schemeClr val="accent2"/>
                </a:solidFill>
                <a:latin typeface="Arial" pitchFamily="34" charset="0"/>
              </a:rPr>
            </a:br>
            <a:r>
              <a:rPr lang="en-US" sz="1600" b="1">
                <a:solidFill>
                  <a:schemeClr val="accent2"/>
                </a:solidFill>
                <a:latin typeface="Arial" pitchFamily="34" charset="0"/>
              </a:rPr>
              <a:t>= proliferation</a:t>
            </a:r>
            <a:endParaRPr lang="en-US" sz="1600" b="1"/>
          </a:p>
        </p:txBody>
      </p:sp>
      <p:sp>
        <p:nvSpPr>
          <p:cNvPr id="26649" name="AutoShape 25"/>
          <p:cNvSpPr>
            <a:spLocks noChangeArrowheads="1"/>
          </p:cNvSpPr>
          <p:nvPr/>
        </p:nvSpPr>
        <p:spPr bwMode="auto">
          <a:xfrm>
            <a:off x="5867400" y="2286000"/>
            <a:ext cx="2819400" cy="1295400"/>
          </a:xfrm>
          <a:prstGeom prst="cloudCallout">
            <a:avLst>
              <a:gd name="adj1" fmla="val 21454"/>
              <a:gd name="adj2" fmla="val -67032"/>
            </a:avLst>
          </a:prstGeom>
          <a:solidFill>
            <a:schemeClr val="bg1"/>
          </a:solidFill>
          <a:ln w="9525">
            <a:solidFill>
              <a:schemeClr val="accent2"/>
            </a:solidFill>
            <a:round/>
            <a:headEnd/>
            <a:tailEnd/>
          </a:ln>
          <a:effectLst/>
        </p:spPr>
        <p:txBody>
          <a:bodyPr wrap="none" anchor="ctr"/>
          <a:lstStyle/>
          <a:p>
            <a:pPr algn="ctr"/>
            <a:r>
              <a:rPr lang="en-US" sz="1600" b="1">
                <a:solidFill>
                  <a:schemeClr val="accent2"/>
                </a:solidFill>
                <a:latin typeface="Arial" pitchFamily="34" charset="0"/>
              </a:rPr>
              <a:t>Thickening of the</a:t>
            </a:r>
          </a:p>
          <a:p>
            <a:pPr algn="ctr"/>
            <a:r>
              <a:rPr lang="en-US" sz="1600" b="1">
                <a:solidFill>
                  <a:schemeClr val="accent2"/>
                </a:solidFill>
                <a:latin typeface="Arial" pitchFamily="34" charset="0"/>
              </a:rPr>
              <a:t>basement membranes</a:t>
            </a:r>
            <a:endParaRPr lang="en-US" sz="1600" b="1"/>
          </a:p>
        </p:txBody>
      </p:sp>
      <p:sp>
        <p:nvSpPr>
          <p:cNvPr id="26650" name="Text Box 26"/>
          <p:cNvSpPr txBox="1">
            <a:spLocks noChangeArrowheads="1"/>
          </p:cNvSpPr>
          <p:nvPr/>
        </p:nvSpPr>
        <p:spPr bwMode="auto">
          <a:xfrm>
            <a:off x="4419600" y="2286000"/>
            <a:ext cx="1365250" cy="641350"/>
          </a:xfrm>
          <a:prstGeom prst="rect">
            <a:avLst/>
          </a:prstGeom>
          <a:noFill/>
          <a:ln w="9525">
            <a:noFill/>
            <a:miter lim="800000"/>
            <a:headEnd/>
            <a:tailEnd/>
          </a:ln>
          <a:effectLst/>
        </p:spPr>
        <p:txBody>
          <a:bodyPr wrap="none" anchor="ctr">
            <a:spAutoFit/>
          </a:bodyPr>
          <a:lstStyle/>
          <a:p>
            <a:pPr>
              <a:spcBef>
                <a:spcPct val="50000"/>
              </a:spcBef>
            </a:pPr>
            <a:r>
              <a:rPr lang="en-US" sz="1800">
                <a:latin typeface="Arial" pitchFamily="34" charset="0"/>
              </a:rPr>
              <a:t>Mesangium</a:t>
            </a:r>
            <a:br>
              <a:rPr lang="en-US" sz="1800">
                <a:latin typeface="Arial" pitchFamily="34" charset="0"/>
              </a:rPr>
            </a:br>
            <a:r>
              <a:rPr lang="en-US" sz="1800">
                <a:latin typeface="Arial" pitchFamily="34" charset="0"/>
              </a:rPr>
              <a:t>    = stalk</a:t>
            </a:r>
          </a:p>
        </p:txBody>
      </p:sp>
      <p:grpSp>
        <p:nvGrpSpPr>
          <p:cNvPr id="3" name="Group 27"/>
          <p:cNvGrpSpPr>
            <a:grpSpLocks/>
          </p:cNvGrpSpPr>
          <p:nvPr/>
        </p:nvGrpSpPr>
        <p:grpSpPr bwMode="auto">
          <a:xfrm>
            <a:off x="228600" y="3581400"/>
            <a:ext cx="8610600" cy="2438400"/>
            <a:chOff x="144" y="2256"/>
            <a:chExt cx="5424" cy="1536"/>
          </a:xfrm>
        </p:grpSpPr>
        <p:grpSp>
          <p:nvGrpSpPr>
            <p:cNvPr id="4" name="Group 28"/>
            <p:cNvGrpSpPr>
              <a:grpSpLocks/>
            </p:cNvGrpSpPr>
            <p:nvPr/>
          </p:nvGrpSpPr>
          <p:grpSpPr bwMode="auto">
            <a:xfrm>
              <a:off x="144" y="2256"/>
              <a:ext cx="2304" cy="1536"/>
              <a:chOff x="144" y="2256"/>
              <a:chExt cx="2304" cy="1536"/>
            </a:xfrm>
          </p:grpSpPr>
          <p:sp>
            <p:nvSpPr>
              <p:cNvPr id="26653" name="Text Box 29"/>
              <p:cNvSpPr txBox="1">
                <a:spLocks noChangeArrowheads="1"/>
              </p:cNvSpPr>
              <p:nvPr/>
            </p:nvSpPr>
            <p:spPr bwMode="auto">
              <a:xfrm>
                <a:off x="192" y="2256"/>
                <a:ext cx="1100" cy="404"/>
              </a:xfrm>
              <a:prstGeom prst="rect">
                <a:avLst/>
              </a:prstGeom>
              <a:noFill/>
              <a:ln w="9525">
                <a:noFill/>
                <a:miter lim="800000"/>
                <a:headEnd/>
                <a:tailEnd/>
              </a:ln>
              <a:effectLst/>
            </p:spPr>
            <p:txBody>
              <a:bodyPr wrap="none" anchor="ctr">
                <a:spAutoFit/>
              </a:bodyPr>
              <a:lstStyle/>
              <a:p>
                <a:pPr algn="ctr">
                  <a:spcBef>
                    <a:spcPct val="50000"/>
                  </a:spcBef>
                </a:pPr>
                <a:r>
                  <a:rPr lang="en-US" sz="1800">
                    <a:solidFill>
                      <a:schemeClr val="accent2"/>
                    </a:solidFill>
                    <a:latin typeface="Arial" pitchFamily="34" charset="0"/>
                  </a:rPr>
                  <a:t>Only present</a:t>
                </a:r>
                <a:br>
                  <a:rPr lang="en-US" sz="1800">
                    <a:solidFill>
                      <a:schemeClr val="accent2"/>
                    </a:solidFill>
                    <a:latin typeface="Arial" pitchFamily="34" charset="0"/>
                  </a:rPr>
                </a:br>
                <a:r>
                  <a:rPr lang="en-US" sz="1800">
                    <a:solidFill>
                      <a:schemeClr val="accent2"/>
                    </a:solidFill>
                    <a:latin typeface="Arial" pitchFamily="34" charset="0"/>
                  </a:rPr>
                  <a:t>when abnormal</a:t>
                </a:r>
              </a:p>
            </p:txBody>
          </p:sp>
          <p:grpSp>
            <p:nvGrpSpPr>
              <p:cNvPr id="5" name="Group 30"/>
              <p:cNvGrpSpPr>
                <a:grpSpLocks/>
              </p:cNvGrpSpPr>
              <p:nvPr/>
            </p:nvGrpSpPr>
            <p:grpSpPr bwMode="auto">
              <a:xfrm>
                <a:off x="144" y="2256"/>
                <a:ext cx="2304" cy="1536"/>
                <a:chOff x="144" y="2256"/>
                <a:chExt cx="2304" cy="1536"/>
              </a:xfrm>
            </p:grpSpPr>
            <p:sp>
              <p:nvSpPr>
                <p:cNvPr id="26655" name="Rectangle 31"/>
                <p:cNvSpPr>
                  <a:spLocks noChangeArrowheads="1"/>
                </p:cNvSpPr>
                <p:nvPr/>
              </p:nvSpPr>
              <p:spPr bwMode="auto">
                <a:xfrm>
                  <a:off x="144" y="2256"/>
                  <a:ext cx="2304" cy="1536"/>
                </a:xfrm>
                <a:prstGeom prst="rect">
                  <a:avLst/>
                </a:prstGeom>
                <a:noFill/>
                <a:ln w="9525">
                  <a:solidFill>
                    <a:srgbClr val="000000"/>
                  </a:solidFill>
                  <a:miter lim="800000"/>
                  <a:headEnd/>
                  <a:tailEnd/>
                </a:ln>
                <a:effectLst/>
              </p:spPr>
              <p:txBody>
                <a:bodyPr wrap="none" anchor="ctr"/>
                <a:lstStyle/>
                <a:p>
                  <a:endParaRPr lang="ar-SA"/>
                </a:p>
              </p:txBody>
            </p:sp>
            <p:sp>
              <p:nvSpPr>
                <p:cNvPr id="26656" name="Rectangle 32"/>
                <p:cNvSpPr>
                  <a:spLocks noChangeArrowheads="1"/>
                </p:cNvSpPr>
                <p:nvPr/>
              </p:nvSpPr>
              <p:spPr bwMode="auto">
                <a:xfrm>
                  <a:off x="144" y="2256"/>
                  <a:ext cx="1296" cy="384"/>
                </a:xfrm>
                <a:prstGeom prst="rect">
                  <a:avLst/>
                </a:prstGeom>
                <a:noFill/>
                <a:ln w="9525">
                  <a:solidFill>
                    <a:srgbClr val="000000"/>
                  </a:solidFill>
                  <a:miter lim="800000"/>
                  <a:headEnd/>
                  <a:tailEnd/>
                </a:ln>
                <a:effectLst/>
              </p:spPr>
              <p:txBody>
                <a:bodyPr wrap="none" anchor="ctr"/>
                <a:lstStyle/>
                <a:p>
                  <a:endParaRPr lang="ar-SA"/>
                </a:p>
              </p:txBody>
            </p:sp>
          </p:grpSp>
        </p:grpSp>
        <p:grpSp>
          <p:nvGrpSpPr>
            <p:cNvPr id="6" name="Group 33"/>
            <p:cNvGrpSpPr>
              <a:grpSpLocks/>
            </p:cNvGrpSpPr>
            <p:nvPr/>
          </p:nvGrpSpPr>
          <p:grpSpPr bwMode="auto">
            <a:xfrm>
              <a:off x="2688" y="2256"/>
              <a:ext cx="2880" cy="1536"/>
              <a:chOff x="2688" y="2256"/>
              <a:chExt cx="2880" cy="1536"/>
            </a:xfrm>
          </p:grpSpPr>
          <p:sp>
            <p:nvSpPr>
              <p:cNvPr id="26658" name="Text Box 34"/>
              <p:cNvSpPr txBox="1">
                <a:spLocks noChangeArrowheads="1"/>
              </p:cNvSpPr>
              <p:nvPr/>
            </p:nvSpPr>
            <p:spPr bwMode="auto">
              <a:xfrm>
                <a:off x="2688" y="2256"/>
                <a:ext cx="1100" cy="404"/>
              </a:xfrm>
              <a:prstGeom prst="rect">
                <a:avLst/>
              </a:prstGeom>
              <a:noFill/>
              <a:ln w="9525">
                <a:noFill/>
                <a:miter lim="800000"/>
                <a:headEnd/>
                <a:tailEnd/>
              </a:ln>
              <a:effectLst/>
            </p:spPr>
            <p:txBody>
              <a:bodyPr wrap="none" anchor="ctr">
                <a:spAutoFit/>
              </a:bodyPr>
              <a:lstStyle/>
              <a:p>
                <a:pPr algn="ctr">
                  <a:spcBef>
                    <a:spcPct val="50000"/>
                  </a:spcBef>
                </a:pPr>
                <a:r>
                  <a:rPr lang="en-US" sz="1800">
                    <a:solidFill>
                      <a:schemeClr val="accent2"/>
                    </a:solidFill>
                    <a:latin typeface="Arial" pitchFamily="34" charset="0"/>
                  </a:rPr>
                  <a:t>Only present</a:t>
                </a:r>
                <a:br>
                  <a:rPr lang="en-US" sz="1800">
                    <a:solidFill>
                      <a:schemeClr val="accent2"/>
                    </a:solidFill>
                    <a:latin typeface="Arial" pitchFamily="34" charset="0"/>
                  </a:rPr>
                </a:br>
                <a:r>
                  <a:rPr lang="en-US" sz="1800">
                    <a:solidFill>
                      <a:schemeClr val="accent2"/>
                    </a:solidFill>
                    <a:latin typeface="Arial" pitchFamily="34" charset="0"/>
                  </a:rPr>
                  <a:t>when abnormal</a:t>
                </a:r>
              </a:p>
            </p:txBody>
          </p:sp>
          <p:grpSp>
            <p:nvGrpSpPr>
              <p:cNvPr id="7" name="Group 35"/>
              <p:cNvGrpSpPr>
                <a:grpSpLocks/>
              </p:cNvGrpSpPr>
              <p:nvPr/>
            </p:nvGrpSpPr>
            <p:grpSpPr bwMode="auto">
              <a:xfrm>
                <a:off x="2688" y="2256"/>
                <a:ext cx="2880" cy="1536"/>
                <a:chOff x="2688" y="2256"/>
                <a:chExt cx="2880" cy="1536"/>
              </a:xfrm>
            </p:grpSpPr>
            <p:sp>
              <p:nvSpPr>
                <p:cNvPr id="26660" name="Rectangle 36"/>
                <p:cNvSpPr>
                  <a:spLocks noChangeArrowheads="1"/>
                </p:cNvSpPr>
                <p:nvPr/>
              </p:nvSpPr>
              <p:spPr bwMode="auto">
                <a:xfrm>
                  <a:off x="2688" y="2256"/>
                  <a:ext cx="2880" cy="1536"/>
                </a:xfrm>
                <a:prstGeom prst="rect">
                  <a:avLst/>
                </a:prstGeom>
                <a:noFill/>
                <a:ln w="9525">
                  <a:solidFill>
                    <a:srgbClr val="000000"/>
                  </a:solidFill>
                  <a:miter lim="800000"/>
                  <a:headEnd/>
                  <a:tailEnd/>
                </a:ln>
                <a:effectLst/>
              </p:spPr>
              <p:txBody>
                <a:bodyPr wrap="none" anchor="ctr"/>
                <a:lstStyle/>
                <a:p>
                  <a:endParaRPr lang="ar-SA"/>
                </a:p>
              </p:txBody>
            </p:sp>
            <p:sp>
              <p:nvSpPr>
                <p:cNvPr id="26661" name="Rectangle 37"/>
                <p:cNvSpPr>
                  <a:spLocks noChangeArrowheads="1"/>
                </p:cNvSpPr>
                <p:nvPr/>
              </p:nvSpPr>
              <p:spPr bwMode="auto">
                <a:xfrm>
                  <a:off x="2688" y="2256"/>
                  <a:ext cx="1296" cy="384"/>
                </a:xfrm>
                <a:prstGeom prst="rect">
                  <a:avLst/>
                </a:prstGeom>
                <a:noFill/>
                <a:ln w="9525">
                  <a:solidFill>
                    <a:srgbClr val="000000"/>
                  </a:solidFill>
                  <a:miter lim="800000"/>
                  <a:headEnd/>
                  <a:tailEnd/>
                </a:ln>
                <a:effectLst/>
              </p:spPr>
              <p:txBody>
                <a:bodyPr wrap="none" anchor="ctr"/>
                <a:lstStyle/>
                <a:p>
                  <a:endParaRPr lang="ar-SA"/>
                </a:p>
              </p:txBody>
            </p:sp>
          </p:grpSp>
        </p:grpSp>
      </p:grpSp>
      <p:grpSp>
        <p:nvGrpSpPr>
          <p:cNvPr id="8" name="Group 38"/>
          <p:cNvGrpSpPr>
            <a:grpSpLocks/>
          </p:cNvGrpSpPr>
          <p:nvPr/>
        </p:nvGrpSpPr>
        <p:grpSpPr bwMode="auto">
          <a:xfrm>
            <a:off x="1447800" y="6096000"/>
            <a:ext cx="6172200" cy="533400"/>
            <a:chOff x="1680" y="2496"/>
            <a:chExt cx="3312" cy="672"/>
          </a:xfrm>
        </p:grpSpPr>
        <p:sp>
          <p:nvSpPr>
            <p:cNvPr id="26663" name="Rectangle 39"/>
            <p:cNvSpPr>
              <a:spLocks noChangeArrowheads="1"/>
            </p:cNvSpPr>
            <p:nvPr/>
          </p:nvSpPr>
          <p:spPr bwMode="auto">
            <a:xfrm>
              <a:off x="1680" y="2496"/>
              <a:ext cx="3312" cy="672"/>
            </a:xfrm>
            <a:prstGeom prst="rect">
              <a:avLst/>
            </a:prstGeom>
            <a:solidFill>
              <a:schemeClr val="bg1"/>
            </a:solidFill>
            <a:ln w="9525">
              <a:noFill/>
              <a:miter lim="800000"/>
              <a:headEnd/>
              <a:tailEnd/>
            </a:ln>
            <a:effectLst/>
          </p:spPr>
          <p:txBody>
            <a:bodyPr wrap="none" anchor="ctr"/>
            <a:lstStyle/>
            <a:p>
              <a:endParaRPr lang="ar-SA"/>
            </a:p>
          </p:txBody>
        </p:sp>
        <p:sp>
          <p:nvSpPr>
            <p:cNvPr id="26664" name="Text Box 40"/>
            <p:cNvSpPr txBox="1">
              <a:spLocks noChangeArrowheads="1"/>
            </p:cNvSpPr>
            <p:nvPr/>
          </p:nvSpPr>
          <p:spPr bwMode="auto">
            <a:xfrm>
              <a:off x="2302" y="2632"/>
              <a:ext cx="2081" cy="500"/>
            </a:xfrm>
            <a:prstGeom prst="rect">
              <a:avLst/>
            </a:prstGeom>
            <a:solidFill>
              <a:schemeClr val="bg1"/>
            </a:solidFill>
            <a:ln w="9525">
              <a:noFill/>
              <a:miter lim="800000"/>
              <a:headEnd/>
              <a:tailEnd/>
            </a:ln>
            <a:effectLst/>
          </p:spPr>
          <p:txBody>
            <a:bodyPr wrap="none" anchor="ctr">
              <a:spAutoFit/>
            </a:bodyPr>
            <a:lstStyle/>
            <a:p>
              <a:pPr algn="ctr">
                <a:spcBef>
                  <a:spcPct val="50000"/>
                </a:spcBef>
              </a:pPr>
              <a:r>
                <a:rPr lang="en-US" sz="2000" i="1">
                  <a:solidFill>
                    <a:srgbClr val="FF3300"/>
                  </a:solidFill>
                </a:rPr>
                <a:t>Left first click to see </a:t>
              </a:r>
              <a:r>
                <a:rPr lang="en-US" sz="2000" i="1" u="sng">
                  <a:solidFill>
                    <a:srgbClr val="FF3300"/>
                  </a:solidFill>
                </a:rPr>
                <a:t>abnormal cells.</a:t>
              </a:r>
              <a:endParaRPr lang="en-US" sz="2000" i="1">
                <a:solidFill>
                  <a:srgbClr val="FF3300"/>
                </a:solidFill>
              </a:endParaRPr>
            </a:p>
          </p:txBody>
        </p:sp>
      </p:grpSp>
      <p:grpSp>
        <p:nvGrpSpPr>
          <p:cNvPr id="9" name="Group 41"/>
          <p:cNvGrpSpPr>
            <a:grpSpLocks/>
          </p:cNvGrpSpPr>
          <p:nvPr/>
        </p:nvGrpSpPr>
        <p:grpSpPr bwMode="auto">
          <a:xfrm>
            <a:off x="304800" y="6096000"/>
            <a:ext cx="8458200" cy="533400"/>
            <a:chOff x="1680" y="2496"/>
            <a:chExt cx="3312" cy="672"/>
          </a:xfrm>
        </p:grpSpPr>
        <p:sp>
          <p:nvSpPr>
            <p:cNvPr id="26666" name="Rectangle 42"/>
            <p:cNvSpPr>
              <a:spLocks noChangeArrowheads="1"/>
            </p:cNvSpPr>
            <p:nvPr/>
          </p:nvSpPr>
          <p:spPr bwMode="auto">
            <a:xfrm>
              <a:off x="1680" y="2496"/>
              <a:ext cx="3312" cy="672"/>
            </a:xfrm>
            <a:prstGeom prst="rect">
              <a:avLst/>
            </a:prstGeom>
            <a:solidFill>
              <a:schemeClr val="bg1"/>
            </a:solidFill>
            <a:ln w="9525">
              <a:noFill/>
              <a:miter lim="800000"/>
              <a:headEnd/>
              <a:tailEnd/>
            </a:ln>
            <a:effectLst/>
          </p:spPr>
          <p:txBody>
            <a:bodyPr wrap="none" anchor="ctr"/>
            <a:lstStyle/>
            <a:p>
              <a:endParaRPr lang="ar-SA"/>
            </a:p>
          </p:txBody>
        </p:sp>
        <p:sp>
          <p:nvSpPr>
            <p:cNvPr id="26667" name="Text Box 43"/>
            <p:cNvSpPr txBox="1">
              <a:spLocks noChangeArrowheads="1"/>
            </p:cNvSpPr>
            <p:nvPr/>
          </p:nvSpPr>
          <p:spPr bwMode="auto">
            <a:xfrm>
              <a:off x="2333" y="2632"/>
              <a:ext cx="2018" cy="500"/>
            </a:xfrm>
            <a:prstGeom prst="rect">
              <a:avLst/>
            </a:prstGeom>
            <a:solidFill>
              <a:schemeClr val="bg1"/>
            </a:solidFill>
            <a:ln w="9525">
              <a:noFill/>
              <a:miter lim="800000"/>
              <a:headEnd/>
              <a:tailEnd/>
            </a:ln>
            <a:effectLst/>
          </p:spPr>
          <p:txBody>
            <a:bodyPr wrap="none" anchor="ctr">
              <a:spAutoFit/>
            </a:bodyPr>
            <a:lstStyle/>
            <a:p>
              <a:pPr algn="ctr">
                <a:spcBef>
                  <a:spcPct val="50000"/>
                </a:spcBef>
              </a:pPr>
              <a:r>
                <a:rPr lang="en-US" sz="2000" i="1">
                  <a:solidFill>
                    <a:srgbClr val="FF3300"/>
                  </a:solidFill>
                </a:rPr>
                <a:t>Now left click to see </a:t>
              </a:r>
              <a:r>
                <a:rPr lang="en-US" sz="2000" i="1" u="sng">
                  <a:solidFill>
                    <a:srgbClr val="FF3300"/>
                  </a:solidFill>
                </a:rPr>
                <a:t>abnormal non-cellular stuff.</a:t>
              </a:r>
            </a:p>
          </p:txBody>
        </p:sp>
      </p:grpSp>
      <p:sp>
        <p:nvSpPr>
          <p:cNvPr id="26669" name="Rectangle 45"/>
          <p:cNvSpPr>
            <a:spLocks noChangeArrowheads="1"/>
          </p:cNvSpPr>
          <p:nvPr/>
        </p:nvSpPr>
        <p:spPr bwMode="auto">
          <a:xfrm>
            <a:off x="609600" y="6096684"/>
            <a:ext cx="7848600" cy="761316"/>
          </a:xfrm>
          <a:prstGeom prst="rect">
            <a:avLst/>
          </a:prstGeom>
          <a:solidFill>
            <a:schemeClr val="bg1"/>
          </a:solidFill>
          <a:ln w="9525">
            <a:noFill/>
            <a:miter lim="800000"/>
            <a:headEnd/>
            <a:tailEnd/>
          </a:ln>
          <a:effectLst/>
        </p:spPr>
        <p:txBody>
          <a:bodyPr wrap="none" anchor="ctr"/>
          <a:lstStyle/>
          <a:p>
            <a:endParaRPr lang="ar-SA"/>
          </a:p>
        </p:txBody>
      </p:sp>
      <p:grpSp>
        <p:nvGrpSpPr>
          <p:cNvPr id="11" name="Group 47"/>
          <p:cNvGrpSpPr>
            <a:grpSpLocks/>
          </p:cNvGrpSpPr>
          <p:nvPr/>
        </p:nvGrpSpPr>
        <p:grpSpPr bwMode="auto">
          <a:xfrm>
            <a:off x="347663" y="4343400"/>
            <a:ext cx="3614737" cy="1676400"/>
            <a:chOff x="219" y="2736"/>
            <a:chExt cx="2277" cy="1056"/>
          </a:xfrm>
        </p:grpSpPr>
        <p:sp>
          <p:nvSpPr>
            <p:cNvPr id="26672" name="Text Box 48"/>
            <p:cNvSpPr txBox="1">
              <a:spLocks noChangeArrowheads="1"/>
            </p:cNvSpPr>
            <p:nvPr/>
          </p:nvSpPr>
          <p:spPr bwMode="auto">
            <a:xfrm>
              <a:off x="219" y="2736"/>
              <a:ext cx="1276" cy="231"/>
            </a:xfrm>
            <a:prstGeom prst="rect">
              <a:avLst/>
            </a:prstGeom>
            <a:solidFill>
              <a:schemeClr val="bg1"/>
            </a:solidFill>
            <a:ln w="9525">
              <a:noFill/>
              <a:miter lim="800000"/>
              <a:headEnd/>
              <a:tailEnd/>
            </a:ln>
            <a:effectLst/>
          </p:spPr>
          <p:txBody>
            <a:bodyPr wrap="none" anchor="ctr">
              <a:spAutoFit/>
            </a:bodyPr>
            <a:lstStyle/>
            <a:p>
              <a:pPr algn="ctr">
                <a:spcBef>
                  <a:spcPct val="50000"/>
                </a:spcBef>
              </a:pPr>
              <a:r>
                <a:rPr lang="en-US" sz="1800">
                  <a:solidFill>
                    <a:schemeClr val="accent2"/>
                  </a:solidFill>
                  <a:latin typeface="Arial" pitchFamily="34" charset="0"/>
                </a:rPr>
                <a:t>Inflammatory cells</a:t>
              </a:r>
            </a:p>
          </p:txBody>
        </p:sp>
        <p:sp>
          <p:nvSpPr>
            <p:cNvPr id="26673" name="AutoShape 49"/>
            <p:cNvSpPr>
              <a:spLocks noChangeArrowheads="1"/>
            </p:cNvSpPr>
            <p:nvPr/>
          </p:nvSpPr>
          <p:spPr bwMode="auto">
            <a:xfrm>
              <a:off x="336" y="3024"/>
              <a:ext cx="2160" cy="768"/>
            </a:xfrm>
            <a:prstGeom prst="cloudCallout">
              <a:avLst>
                <a:gd name="adj1" fmla="val 18796"/>
                <a:gd name="adj2" fmla="val -77213"/>
              </a:avLst>
            </a:prstGeom>
            <a:solidFill>
              <a:schemeClr val="bg1"/>
            </a:solidFill>
            <a:ln w="9525">
              <a:solidFill>
                <a:schemeClr val="accent2"/>
              </a:solidFill>
              <a:round/>
              <a:headEnd/>
              <a:tailEnd/>
            </a:ln>
            <a:effectLst/>
          </p:spPr>
          <p:txBody>
            <a:bodyPr wrap="none" anchor="ctr"/>
            <a:lstStyle/>
            <a:p>
              <a:pPr algn="ctr"/>
              <a:r>
                <a:rPr lang="en-US" sz="1600" b="1">
                  <a:solidFill>
                    <a:schemeClr val="accent2"/>
                  </a:solidFill>
                  <a:latin typeface="Arial" pitchFamily="34" charset="0"/>
                </a:rPr>
                <a:t>Too many cells</a:t>
              </a:r>
            </a:p>
            <a:p>
              <a:pPr algn="ctr"/>
              <a:r>
                <a:rPr lang="en-US" sz="1600" b="1">
                  <a:solidFill>
                    <a:schemeClr val="accent2"/>
                  </a:solidFill>
                  <a:latin typeface="Arial" pitchFamily="34" charset="0"/>
                </a:rPr>
                <a:t>= inflammation.</a:t>
              </a:r>
            </a:p>
            <a:p>
              <a:pPr algn="ctr"/>
              <a:r>
                <a:rPr lang="en-US" sz="1600" b="1">
                  <a:solidFill>
                    <a:schemeClr val="accent2"/>
                  </a:solidFill>
                  <a:latin typeface="Arial" pitchFamily="34" charset="0"/>
                </a:rPr>
                <a:t>But still called “proliferation”</a:t>
              </a:r>
              <a:endParaRPr lang="en-US" sz="1600" b="1"/>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100000">
                                          <p:val>
                                            <p:strVal val="#ppt_x"/>
                                          </p:val>
                                        </p:tav>
                                      </p:tavLst>
                                    </p:anim>
                                    <p:anim calcmode="lin" valueType="num">
                                      <p:cBhvr>
                                        <p:cTn id="8" dur="500" fill="hold"/>
                                        <p:tgtEl>
                                          <p:spTgt spid="3"/>
                                        </p:tgtEl>
                                        <p:attrNameLst>
                                          <p:attrName>ppt_y</p:attrName>
                                        </p:attrNameLst>
                                      </p:cBhvr>
                                      <p:tavLst>
                                        <p:tav tm="0">
                                          <p:val>
                                            <p:strVal val="#ppt_y-#ppt_h/2"/>
                                          </p:val>
                                        </p:tav>
                                        <p:tav tm="100000">
                                          <p:val>
                                            <p:strVal val="#ppt_y"/>
                                          </p:val>
                                        </p:tav>
                                      </p:tavLst>
                                    </p:anim>
                                    <p:anim calcmode="lin" valueType="num">
                                      <p:cBhvr>
                                        <p:cTn id="9" dur="500" fill="hold"/>
                                        <p:tgtEl>
                                          <p:spTgt spid="3"/>
                                        </p:tgtEl>
                                        <p:attrNameLst>
                                          <p:attrName>ppt_w</p:attrName>
                                        </p:attrNameLst>
                                      </p:cBhvr>
                                      <p:tavLst>
                                        <p:tav tm="0">
                                          <p:val>
                                            <p:strVal val="#ppt_w"/>
                                          </p:val>
                                        </p:tav>
                                        <p:tav tm="100000">
                                          <p:val>
                                            <p:strVal val="#ppt_w"/>
                                          </p:val>
                                        </p:tav>
                                      </p:tavLst>
                                    </p:anim>
                                    <p:anim calcmode="lin" valueType="num">
                                      <p:cBhvr>
                                        <p:cTn id="10" dur="500" fill="hold"/>
                                        <p:tgtEl>
                                          <p:spTgt spid="3"/>
                                        </p:tgtEl>
                                        <p:attrNameLst>
                                          <p:attrName>ppt_h</p:attrName>
                                        </p:attrNameLst>
                                      </p:cBhvr>
                                      <p:tavLst>
                                        <p:tav tm="0">
                                          <p:val>
                                            <p:fltVal val="0"/>
                                          </p:val>
                                        </p:tav>
                                        <p:tav tm="100000">
                                          <p:val>
                                            <p:strVal val="#ppt_h"/>
                                          </p:val>
                                        </p:tav>
                                      </p:tavLst>
                                    </p:anim>
                                  </p:childTnLst>
                                </p:cTn>
                              </p:par>
                            </p:childTnLst>
                          </p:cTn>
                        </p:par>
                        <p:par>
                          <p:cTn id="11" fill="hold">
                            <p:stCondLst>
                              <p:cond delay="500"/>
                            </p:stCondLst>
                            <p:childTnLst>
                              <p:par>
                                <p:cTn id="12" presetID="2" presetClass="entr" presetSubtype="8" fill="hold" nodeType="afterEffect">
                                  <p:stCondLst>
                                    <p:cond delay="100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0-#ppt_w/2"/>
                                          </p:val>
                                        </p:tav>
                                        <p:tav tm="100000">
                                          <p:val>
                                            <p:strVal val="#ppt_x"/>
                                          </p:val>
                                        </p:tav>
                                      </p:tavLst>
                                    </p:anim>
                                    <p:anim calcmode="lin" valueType="num">
                                      <p:cBhvr additive="base">
                                        <p:cTn id="15"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7" presetClass="entr" presetSubtype="1"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ppt_x</p:attrName>
                                        </p:attrNameLst>
                                      </p:cBhvr>
                                      <p:tavLst>
                                        <p:tav tm="0">
                                          <p:val>
                                            <p:strVal val="#ppt_x"/>
                                          </p:val>
                                        </p:tav>
                                        <p:tav tm="100000">
                                          <p:val>
                                            <p:strVal val="#ppt_x"/>
                                          </p:val>
                                        </p:tav>
                                      </p:tavLst>
                                    </p:anim>
                                    <p:anim calcmode="lin" valueType="num">
                                      <p:cBhvr>
                                        <p:cTn id="21" dur="500" fill="hold"/>
                                        <p:tgtEl>
                                          <p:spTgt spid="11"/>
                                        </p:tgtEl>
                                        <p:attrNameLst>
                                          <p:attrName>ppt_y</p:attrName>
                                        </p:attrNameLst>
                                      </p:cBhvr>
                                      <p:tavLst>
                                        <p:tav tm="0">
                                          <p:val>
                                            <p:strVal val="#ppt_y-#ppt_h/2"/>
                                          </p:val>
                                        </p:tav>
                                        <p:tav tm="100000">
                                          <p:val>
                                            <p:strVal val="#ppt_y"/>
                                          </p:val>
                                        </p:tav>
                                      </p:tavLst>
                                    </p:anim>
                                    <p:anim calcmode="lin" valueType="num">
                                      <p:cBhvr>
                                        <p:cTn id="22" dur="500" fill="hold"/>
                                        <p:tgtEl>
                                          <p:spTgt spid="11"/>
                                        </p:tgtEl>
                                        <p:attrNameLst>
                                          <p:attrName>ppt_w</p:attrName>
                                        </p:attrNameLst>
                                      </p:cBhvr>
                                      <p:tavLst>
                                        <p:tav tm="0">
                                          <p:val>
                                            <p:strVal val="#ppt_w"/>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childTnLst>
                                </p:cTn>
                              </p:par>
                            </p:childTnLst>
                          </p:cTn>
                        </p:par>
                        <p:par>
                          <p:cTn id="24" fill="hold">
                            <p:stCondLst>
                              <p:cond delay="500"/>
                            </p:stCondLst>
                            <p:childTnLst>
                              <p:par>
                                <p:cTn id="25" presetID="2" presetClass="entr" presetSubtype="8" fill="hold" nodeType="afterEffect">
                                  <p:stCondLst>
                                    <p:cond delay="100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7" presetClass="entr" presetSubtype="1" fill="hold" nodeType="click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500" fill="hold"/>
                                        <p:tgtEl>
                                          <p:spTgt spid="2"/>
                                        </p:tgtEl>
                                        <p:attrNameLst>
                                          <p:attrName>ppt_x</p:attrName>
                                        </p:attrNameLst>
                                      </p:cBhvr>
                                      <p:tavLst>
                                        <p:tav tm="0">
                                          <p:val>
                                            <p:strVal val="#ppt_x"/>
                                          </p:val>
                                        </p:tav>
                                        <p:tav tm="100000">
                                          <p:val>
                                            <p:strVal val="#ppt_x"/>
                                          </p:val>
                                        </p:tav>
                                      </p:tavLst>
                                    </p:anim>
                                    <p:anim calcmode="lin" valueType="num">
                                      <p:cBhvr>
                                        <p:cTn id="34" dur="500" fill="hold"/>
                                        <p:tgtEl>
                                          <p:spTgt spid="2"/>
                                        </p:tgtEl>
                                        <p:attrNameLst>
                                          <p:attrName>ppt_y</p:attrName>
                                        </p:attrNameLst>
                                      </p:cBhvr>
                                      <p:tavLst>
                                        <p:tav tm="0">
                                          <p:val>
                                            <p:strVal val="#ppt_y-#ppt_h/2"/>
                                          </p:val>
                                        </p:tav>
                                        <p:tav tm="100000">
                                          <p:val>
                                            <p:strVal val="#ppt_y"/>
                                          </p:val>
                                        </p:tav>
                                      </p:tavLst>
                                    </p:anim>
                                    <p:anim calcmode="lin" valueType="num">
                                      <p:cBhvr>
                                        <p:cTn id="35" dur="500" fill="hold"/>
                                        <p:tgtEl>
                                          <p:spTgt spid="2"/>
                                        </p:tgtEl>
                                        <p:attrNameLst>
                                          <p:attrName>ppt_w</p:attrName>
                                        </p:attrNameLst>
                                      </p:cBhvr>
                                      <p:tavLst>
                                        <p:tav tm="0">
                                          <p:val>
                                            <p:strVal val="#ppt_w"/>
                                          </p:val>
                                        </p:tav>
                                        <p:tav tm="100000">
                                          <p:val>
                                            <p:strVal val="#ppt_w"/>
                                          </p:val>
                                        </p:tav>
                                      </p:tavLst>
                                    </p:anim>
                                    <p:anim calcmode="lin" valueType="num">
                                      <p:cBhvr>
                                        <p:cTn id="36"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1447800" y="228600"/>
            <a:ext cx="6559550" cy="366713"/>
          </a:xfrm>
          <a:prstGeom prst="rect">
            <a:avLst/>
          </a:prstGeom>
          <a:noFill/>
          <a:ln w="9525">
            <a:noFill/>
            <a:miter lim="800000"/>
            <a:headEnd/>
            <a:tailEnd/>
          </a:ln>
          <a:effectLst/>
        </p:spPr>
        <p:txBody>
          <a:bodyPr wrap="none" anchor="ctr">
            <a:spAutoFit/>
          </a:bodyPr>
          <a:lstStyle/>
          <a:p>
            <a:pPr algn="ctr">
              <a:spcBef>
                <a:spcPct val="50000"/>
              </a:spcBef>
            </a:pPr>
            <a:r>
              <a:rPr lang="en-US" sz="1800" b="1">
                <a:solidFill>
                  <a:schemeClr val="accent2"/>
                </a:solidFill>
                <a:latin typeface="Arial" pitchFamily="34" charset="0"/>
              </a:rPr>
              <a:t>HISTOLOGICAL NAMES USED IN GLOMERULONEPHRITIS</a:t>
            </a:r>
            <a:endParaRPr lang="en-US" sz="1800" b="1">
              <a:latin typeface="Arial" pitchFamily="34" charset="0"/>
            </a:endParaRPr>
          </a:p>
        </p:txBody>
      </p:sp>
      <p:sp>
        <p:nvSpPr>
          <p:cNvPr id="28676" name="Text Box 4"/>
          <p:cNvSpPr txBox="1">
            <a:spLocks noChangeArrowheads="1"/>
          </p:cNvSpPr>
          <p:nvPr/>
        </p:nvSpPr>
        <p:spPr bwMode="auto">
          <a:xfrm>
            <a:off x="4648200" y="15240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latin typeface="Arial" pitchFamily="34" charset="0"/>
              </a:rPr>
              <a:t>Proliferative glomerulonephritis</a:t>
            </a:r>
          </a:p>
        </p:txBody>
      </p:sp>
      <p:sp>
        <p:nvSpPr>
          <p:cNvPr id="28684" name="Text Box 12"/>
          <p:cNvSpPr txBox="1">
            <a:spLocks noChangeArrowheads="1"/>
          </p:cNvSpPr>
          <p:nvPr/>
        </p:nvSpPr>
        <p:spPr bwMode="auto">
          <a:xfrm>
            <a:off x="2667000" y="2514600"/>
            <a:ext cx="3338513" cy="396875"/>
          </a:xfrm>
          <a:prstGeom prst="rect">
            <a:avLst/>
          </a:prstGeom>
          <a:noFill/>
          <a:ln w="9525">
            <a:noFill/>
            <a:miter lim="800000"/>
            <a:headEnd/>
            <a:tailEnd/>
          </a:ln>
          <a:effectLst/>
        </p:spPr>
        <p:txBody>
          <a:bodyPr wrap="none" anchor="ctr">
            <a:spAutoFit/>
          </a:bodyPr>
          <a:lstStyle/>
          <a:p>
            <a:pPr algn="ctr">
              <a:spcBef>
                <a:spcPct val="50000"/>
              </a:spcBef>
            </a:pPr>
            <a:r>
              <a:rPr lang="en-US" sz="2000" i="1">
                <a:solidFill>
                  <a:srgbClr val="FF0000"/>
                </a:solidFill>
              </a:rPr>
              <a:t>Left click  anywhere to find out</a:t>
            </a:r>
          </a:p>
        </p:txBody>
      </p:sp>
      <p:sp>
        <p:nvSpPr>
          <p:cNvPr id="28688" name="Text Box 16"/>
          <p:cNvSpPr txBox="1">
            <a:spLocks noChangeArrowheads="1"/>
          </p:cNvSpPr>
          <p:nvPr/>
        </p:nvSpPr>
        <p:spPr bwMode="auto">
          <a:xfrm>
            <a:off x="609600" y="1600200"/>
            <a:ext cx="4267200" cy="336550"/>
          </a:xfrm>
          <a:prstGeom prst="rect">
            <a:avLst/>
          </a:prstGeom>
          <a:noFill/>
          <a:ln w="9525">
            <a:noFill/>
            <a:miter lim="800000"/>
            <a:headEnd/>
            <a:tailEnd/>
          </a:ln>
          <a:effectLst/>
        </p:spPr>
        <p:txBody>
          <a:bodyPr>
            <a:spAutoFit/>
          </a:bodyPr>
          <a:lstStyle/>
          <a:p>
            <a:pPr>
              <a:spcBef>
                <a:spcPct val="50000"/>
              </a:spcBef>
            </a:pPr>
            <a:r>
              <a:rPr lang="en-US" sz="1600">
                <a:latin typeface="Arial" pitchFamily="34" charset="0"/>
              </a:rPr>
              <a:t>Too many cells =</a:t>
            </a:r>
          </a:p>
        </p:txBody>
      </p:sp>
      <p:sp>
        <p:nvSpPr>
          <p:cNvPr id="28694" name="Text Box 22"/>
          <p:cNvSpPr txBox="1">
            <a:spLocks noChangeArrowheads="1"/>
          </p:cNvSpPr>
          <p:nvPr/>
        </p:nvSpPr>
        <p:spPr bwMode="auto">
          <a:xfrm>
            <a:off x="685800" y="990600"/>
            <a:ext cx="4267200" cy="336550"/>
          </a:xfrm>
          <a:prstGeom prst="rect">
            <a:avLst/>
          </a:prstGeom>
          <a:noFill/>
          <a:ln w="9525">
            <a:noFill/>
            <a:miter lim="800000"/>
            <a:headEnd/>
            <a:tailEnd/>
          </a:ln>
          <a:effectLst/>
        </p:spPr>
        <p:txBody>
          <a:bodyPr>
            <a:spAutoFit/>
          </a:bodyPr>
          <a:lstStyle/>
          <a:p>
            <a:pPr>
              <a:spcBef>
                <a:spcPct val="50000"/>
              </a:spcBef>
            </a:pPr>
            <a:endParaRPr lang="ar-SA" sz="1600">
              <a:latin typeface="Arial" pitchFamily="34" charset="0"/>
            </a:endParaRPr>
          </a:p>
        </p:txBody>
      </p:sp>
      <p:sp>
        <p:nvSpPr>
          <p:cNvPr id="28695" name="AutoShape 23"/>
          <p:cNvSpPr>
            <a:spLocks noChangeArrowheads="1"/>
          </p:cNvSpPr>
          <p:nvPr/>
        </p:nvSpPr>
        <p:spPr bwMode="auto">
          <a:xfrm>
            <a:off x="3124200" y="609600"/>
            <a:ext cx="2133600" cy="685800"/>
          </a:xfrm>
          <a:prstGeom prst="wedgeRectCallout">
            <a:avLst>
              <a:gd name="adj1" fmla="val -90995"/>
              <a:gd name="adj2" fmla="val 106250"/>
            </a:avLst>
          </a:prstGeom>
          <a:noFill/>
          <a:ln w="9525">
            <a:solidFill>
              <a:schemeClr val="tx1"/>
            </a:solidFill>
            <a:miter lim="800000"/>
            <a:headEnd/>
            <a:tailEnd/>
          </a:ln>
          <a:effectLst/>
        </p:spPr>
        <p:txBody>
          <a:bodyPr wrap="none" anchor="ctr"/>
          <a:lstStyle/>
          <a:p>
            <a:pPr algn="ctr"/>
            <a:r>
              <a:rPr lang="en-US" sz="1600" b="1">
                <a:solidFill>
                  <a:srgbClr val="FF0000"/>
                </a:solidFill>
                <a:latin typeface="Arial" pitchFamily="34" charset="0"/>
              </a:rPr>
              <a:t>What is this called?</a:t>
            </a:r>
          </a:p>
        </p:txBody>
      </p:sp>
      <p:sp>
        <p:nvSpPr>
          <p:cNvPr id="28697" name="Text Box 25">
            <a:hlinkClick r:id="" action="ppaction://noaction"/>
          </p:cNvPr>
          <p:cNvSpPr txBox="1">
            <a:spLocks noChangeArrowheads="1"/>
          </p:cNvSpPr>
          <p:nvPr/>
        </p:nvSpPr>
        <p:spPr bwMode="auto">
          <a:xfrm>
            <a:off x="2667000" y="2514600"/>
            <a:ext cx="3338513" cy="396875"/>
          </a:xfrm>
          <a:prstGeom prst="rect">
            <a:avLst/>
          </a:prstGeom>
          <a:solidFill>
            <a:schemeClr val="bg1"/>
          </a:solidFill>
          <a:ln w="9525">
            <a:noFill/>
            <a:miter lim="800000"/>
            <a:headEnd/>
            <a:tailEnd/>
          </a:ln>
          <a:effectLst/>
        </p:spPr>
        <p:txBody>
          <a:bodyPr anchor="ctr">
            <a:spAutoFit/>
          </a:bodyPr>
          <a:lstStyle/>
          <a:p>
            <a:pPr algn="ctr">
              <a:spcBef>
                <a:spcPct val="50000"/>
              </a:spcBef>
            </a:pPr>
            <a:endParaRPr lang="en-US" sz="2000" i="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childTnLst>
                                    <p:set>
                                      <p:cBhvr>
                                        <p:cTn id="6" dur="1" fill="hold">
                                          <p:stCondLst>
                                            <p:cond delay="0"/>
                                          </p:stCondLst>
                                        </p:cTn>
                                        <p:tgtEl>
                                          <p:spTgt spid="28695"/>
                                        </p:tgtEl>
                                        <p:attrNameLst>
                                          <p:attrName>style.visibility</p:attrName>
                                        </p:attrNameLst>
                                      </p:cBhvr>
                                      <p:to>
                                        <p:strVal val="visible"/>
                                      </p:to>
                                    </p:set>
                                    <p:anim calcmode="lin" valueType="num">
                                      <p:cBhvr>
                                        <p:cTn id="7" dur="500" fill="hold"/>
                                        <p:tgtEl>
                                          <p:spTgt spid="28695"/>
                                        </p:tgtEl>
                                        <p:attrNameLst>
                                          <p:attrName>ppt_x</p:attrName>
                                        </p:attrNameLst>
                                      </p:cBhvr>
                                      <p:tavLst>
                                        <p:tav tm="0">
                                          <p:val>
                                            <p:strVal val="#ppt_x"/>
                                          </p:val>
                                        </p:tav>
                                        <p:tav tm="100000">
                                          <p:val>
                                            <p:strVal val="#ppt_x"/>
                                          </p:val>
                                        </p:tav>
                                      </p:tavLst>
                                    </p:anim>
                                    <p:anim calcmode="lin" valueType="num">
                                      <p:cBhvr>
                                        <p:cTn id="8" dur="500" fill="hold"/>
                                        <p:tgtEl>
                                          <p:spTgt spid="28695"/>
                                        </p:tgtEl>
                                        <p:attrNameLst>
                                          <p:attrName>ppt_y</p:attrName>
                                        </p:attrNameLst>
                                      </p:cBhvr>
                                      <p:tavLst>
                                        <p:tav tm="0">
                                          <p:val>
                                            <p:strVal val="#ppt_y-#ppt_h/2"/>
                                          </p:val>
                                        </p:tav>
                                        <p:tav tm="100000">
                                          <p:val>
                                            <p:strVal val="#ppt_y"/>
                                          </p:val>
                                        </p:tav>
                                      </p:tavLst>
                                    </p:anim>
                                    <p:anim calcmode="lin" valueType="num">
                                      <p:cBhvr>
                                        <p:cTn id="9" dur="500" fill="hold"/>
                                        <p:tgtEl>
                                          <p:spTgt spid="28695"/>
                                        </p:tgtEl>
                                        <p:attrNameLst>
                                          <p:attrName>ppt_w</p:attrName>
                                        </p:attrNameLst>
                                      </p:cBhvr>
                                      <p:tavLst>
                                        <p:tav tm="0">
                                          <p:val>
                                            <p:strVal val="#ppt_w"/>
                                          </p:val>
                                        </p:tav>
                                        <p:tav tm="100000">
                                          <p:val>
                                            <p:strVal val="#ppt_w"/>
                                          </p:val>
                                        </p:tav>
                                      </p:tavLst>
                                    </p:anim>
                                    <p:anim calcmode="lin" valueType="num">
                                      <p:cBhvr>
                                        <p:cTn id="10" dur="500" fill="hold"/>
                                        <p:tgtEl>
                                          <p:spTgt spid="28695"/>
                                        </p:tgtEl>
                                        <p:attrNameLst>
                                          <p:attrName>ppt_h</p:attrName>
                                        </p:attrNameLst>
                                      </p:cBhvr>
                                      <p:tavLst>
                                        <p:tav tm="0">
                                          <p:val>
                                            <p:fltVal val="0"/>
                                          </p:val>
                                        </p:tav>
                                        <p:tav tm="100000">
                                          <p:val>
                                            <p:strVal val="#ppt_h"/>
                                          </p:val>
                                        </p:tav>
                                      </p:tavLst>
                                    </p:anim>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8684"/>
                                        </p:tgtEl>
                                        <p:attrNameLst>
                                          <p:attrName>style.visibility</p:attrName>
                                        </p:attrNameLst>
                                      </p:cBhvr>
                                      <p:to>
                                        <p:strVal val="visible"/>
                                      </p:to>
                                    </p:set>
                                    <p:animEffect transition="in" filter="wipe(up)">
                                      <p:cBhvr>
                                        <p:cTn id="14" dur="500"/>
                                        <p:tgtEl>
                                          <p:spTgt spid="28684"/>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8676"/>
                                        </p:tgtEl>
                                        <p:attrNameLst>
                                          <p:attrName>style.visibility</p:attrName>
                                        </p:attrNameLst>
                                      </p:cBhvr>
                                      <p:to>
                                        <p:strVal val="visible"/>
                                      </p:to>
                                    </p:set>
                                    <p:anim calcmode="lin" valueType="num">
                                      <p:cBhvr additive="base">
                                        <p:cTn id="19" dur="500" fill="hold"/>
                                        <p:tgtEl>
                                          <p:spTgt spid="28676"/>
                                        </p:tgtEl>
                                        <p:attrNameLst>
                                          <p:attrName>ppt_x</p:attrName>
                                        </p:attrNameLst>
                                      </p:cBhvr>
                                      <p:tavLst>
                                        <p:tav tm="0">
                                          <p:val>
                                            <p:strVal val="0-#ppt_w/2"/>
                                          </p:val>
                                        </p:tav>
                                        <p:tav tm="100000">
                                          <p:val>
                                            <p:strVal val="#ppt_x"/>
                                          </p:val>
                                        </p:tav>
                                      </p:tavLst>
                                    </p:anim>
                                    <p:anim calcmode="lin" valueType="num">
                                      <p:cBhvr additive="base">
                                        <p:cTn id="20" dur="500" fill="hold"/>
                                        <p:tgtEl>
                                          <p:spTgt spid="28676"/>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1" fill="hold" grpId="0" nodeType="afterEffect">
                                  <p:stCondLst>
                                    <p:cond delay="0"/>
                                  </p:stCondLst>
                                  <p:childTnLst>
                                    <p:set>
                                      <p:cBhvr>
                                        <p:cTn id="23" dur="1" fill="hold">
                                          <p:stCondLst>
                                            <p:cond delay="0"/>
                                          </p:stCondLst>
                                        </p:cTn>
                                        <p:tgtEl>
                                          <p:spTgt spid="28697"/>
                                        </p:tgtEl>
                                        <p:attrNameLst>
                                          <p:attrName>style.visibility</p:attrName>
                                        </p:attrNameLst>
                                      </p:cBhvr>
                                      <p:to>
                                        <p:strVal val="visible"/>
                                      </p:to>
                                    </p:set>
                                    <p:animEffect transition="in" filter="wipe(up)">
                                      <p:cBhvr>
                                        <p:cTn id="24" dur="500"/>
                                        <p:tgtEl>
                                          <p:spTgt spid="286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animBg="1" autoUpdateAnimBg="0"/>
      <p:bldP spid="28684" grpId="0" autoUpdateAnimBg="0"/>
      <p:bldP spid="28695" grpId="0" animBg="1" autoUpdateAnimBg="0"/>
      <p:bldP spid="28697" grpId="0" animBg="1"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Text Box 2"/>
          <p:cNvSpPr txBox="1">
            <a:spLocks noChangeArrowheads="1"/>
          </p:cNvSpPr>
          <p:nvPr/>
        </p:nvSpPr>
        <p:spPr bwMode="auto">
          <a:xfrm>
            <a:off x="1447800" y="228600"/>
            <a:ext cx="6559550" cy="366713"/>
          </a:xfrm>
          <a:prstGeom prst="rect">
            <a:avLst/>
          </a:prstGeom>
          <a:noFill/>
          <a:ln w="9525">
            <a:noFill/>
            <a:miter lim="800000"/>
            <a:headEnd/>
            <a:tailEnd/>
          </a:ln>
          <a:effectLst/>
        </p:spPr>
        <p:txBody>
          <a:bodyPr wrap="none" anchor="ctr">
            <a:spAutoFit/>
          </a:bodyPr>
          <a:lstStyle/>
          <a:p>
            <a:pPr algn="ctr">
              <a:spcBef>
                <a:spcPct val="50000"/>
              </a:spcBef>
            </a:pPr>
            <a:r>
              <a:rPr lang="en-US" sz="1800" b="1">
                <a:solidFill>
                  <a:schemeClr val="accent2"/>
                </a:solidFill>
                <a:latin typeface="Arial" pitchFamily="34" charset="0"/>
              </a:rPr>
              <a:t>HISTOLOGICAL NAMES USED IN GLOMERULONEPHRITIS</a:t>
            </a:r>
            <a:endParaRPr lang="en-US" sz="1800" b="1">
              <a:latin typeface="Arial" pitchFamily="34" charset="0"/>
            </a:endParaRPr>
          </a:p>
        </p:txBody>
      </p:sp>
      <p:sp>
        <p:nvSpPr>
          <p:cNvPr id="183299" name="Text Box 3"/>
          <p:cNvSpPr txBox="1">
            <a:spLocks noChangeArrowheads="1"/>
          </p:cNvSpPr>
          <p:nvPr/>
        </p:nvSpPr>
        <p:spPr bwMode="auto">
          <a:xfrm>
            <a:off x="4648200" y="23622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latin typeface="Arial" pitchFamily="34" charset="0"/>
              </a:rPr>
              <a:t>Membranous glomerulonephritis</a:t>
            </a:r>
          </a:p>
        </p:txBody>
      </p:sp>
      <p:sp>
        <p:nvSpPr>
          <p:cNvPr id="183300" name="Text Box 4"/>
          <p:cNvSpPr txBox="1">
            <a:spLocks noChangeArrowheads="1"/>
          </p:cNvSpPr>
          <p:nvPr/>
        </p:nvSpPr>
        <p:spPr bwMode="auto">
          <a:xfrm>
            <a:off x="4648200" y="15240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latin typeface="Arial" pitchFamily="34" charset="0"/>
              </a:rPr>
              <a:t>Proliferative glomerulonephritis</a:t>
            </a:r>
          </a:p>
        </p:txBody>
      </p:sp>
      <p:sp>
        <p:nvSpPr>
          <p:cNvPr id="183304" name="Text Box 8"/>
          <p:cNvSpPr txBox="1">
            <a:spLocks noChangeArrowheads="1"/>
          </p:cNvSpPr>
          <p:nvPr/>
        </p:nvSpPr>
        <p:spPr bwMode="auto">
          <a:xfrm>
            <a:off x="2590800" y="3124200"/>
            <a:ext cx="3338513" cy="396875"/>
          </a:xfrm>
          <a:prstGeom prst="rect">
            <a:avLst/>
          </a:prstGeom>
          <a:noFill/>
          <a:ln w="9525">
            <a:noFill/>
            <a:miter lim="800000"/>
            <a:headEnd/>
            <a:tailEnd/>
          </a:ln>
          <a:effectLst/>
        </p:spPr>
        <p:txBody>
          <a:bodyPr wrap="none" anchor="ctr">
            <a:spAutoFit/>
          </a:bodyPr>
          <a:lstStyle/>
          <a:p>
            <a:pPr algn="ctr">
              <a:spcBef>
                <a:spcPct val="50000"/>
              </a:spcBef>
            </a:pPr>
            <a:r>
              <a:rPr lang="en-US" sz="2000" i="1">
                <a:solidFill>
                  <a:srgbClr val="FF0000"/>
                </a:solidFill>
              </a:rPr>
              <a:t>Left click  anywhere to find out</a:t>
            </a:r>
          </a:p>
        </p:txBody>
      </p:sp>
      <p:sp>
        <p:nvSpPr>
          <p:cNvPr id="183305" name="Text Box 9"/>
          <p:cNvSpPr txBox="1">
            <a:spLocks noChangeArrowheads="1"/>
          </p:cNvSpPr>
          <p:nvPr/>
        </p:nvSpPr>
        <p:spPr bwMode="auto">
          <a:xfrm>
            <a:off x="609600" y="1600200"/>
            <a:ext cx="4267200" cy="336550"/>
          </a:xfrm>
          <a:prstGeom prst="rect">
            <a:avLst/>
          </a:prstGeom>
          <a:noFill/>
          <a:ln w="9525">
            <a:noFill/>
            <a:miter lim="800000"/>
            <a:headEnd/>
            <a:tailEnd/>
          </a:ln>
          <a:effectLst/>
        </p:spPr>
        <p:txBody>
          <a:bodyPr>
            <a:spAutoFit/>
          </a:bodyPr>
          <a:lstStyle/>
          <a:p>
            <a:pPr>
              <a:spcBef>
                <a:spcPct val="50000"/>
              </a:spcBef>
            </a:pPr>
            <a:r>
              <a:rPr lang="en-US" sz="1600">
                <a:latin typeface="Arial" pitchFamily="34" charset="0"/>
              </a:rPr>
              <a:t>Too many cells =</a:t>
            </a:r>
          </a:p>
        </p:txBody>
      </p:sp>
      <p:sp>
        <p:nvSpPr>
          <p:cNvPr id="183306" name="Text Box 10"/>
          <p:cNvSpPr txBox="1">
            <a:spLocks noChangeArrowheads="1"/>
          </p:cNvSpPr>
          <p:nvPr/>
        </p:nvSpPr>
        <p:spPr bwMode="auto">
          <a:xfrm>
            <a:off x="609600" y="2362200"/>
            <a:ext cx="4267200" cy="336550"/>
          </a:xfrm>
          <a:prstGeom prst="rect">
            <a:avLst/>
          </a:prstGeom>
          <a:noFill/>
          <a:ln w="9525">
            <a:noFill/>
            <a:miter lim="800000"/>
            <a:headEnd/>
            <a:tailEnd/>
          </a:ln>
          <a:effectLst/>
        </p:spPr>
        <p:txBody>
          <a:bodyPr>
            <a:spAutoFit/>
          </a:bodyPr>
          <a:lstStyle/>
          <a:p>
            <a:pPr>
              <a:spcBef>
                <a:spcPct val="50000"/>
              </a:spcBef>
            </a:pPr>
            <a:r>
              <a:rPr lang="en-US" sz="1600">
                <a:latin typeface="Arial" pitchFamily="34" charset="0"/>
              </a:rPr>
              <a:t>Thickening of basement membranes =</a:t>
            </a:r>
          </a:p>
        </p:txBody>
      </p:sp>
      <p:sp>
        <p:nvSpPr>
          <p:cNvPr id="183310" name="Text Box 14"/>
          <p:cNvSpPr txBox="1">
            <a:spLocks noChangeArrowheads="1"/>
          </p:cNvSpPr>
          <p:nvPr/>
        </p:nvSpPr>
        <p:spPr bwMode="auto">
          <a:xfrm>
            <a:off x="685800" y="990600"/>
            <a:ext cx="4267200" cy="336550"/>
          </a:xfrm>
          <a:prstGeom prst="rect">
            <a:avLst/>
          </a:prstGeom>
          <a:noFill/>
          <a:ln w="9525">
            <a:noFill/>
            <a:miter lim="800000"/>
            <a:headEnd/>
            <a:tailEnd/>
          </a:ln>
          <a:effectLst/>
        </p:spPr>
        <p:txBody>
          <a:bodyPr>
            <a:spAutoFit/>
          </a:bodyPr>
          <a:lstStyle/>
          <a:p>
            <a:pPr>
              <a:spcBef>
                <a:spcPct val="50000"/>
              </a:spcBef>
            </a:pPr>
            <a:endParaRPr lang="ar-SA" sz="1600">
              <a:latin typeface="Arial" pitchFamily="34" charset="0"/>
            </a:endParaRPr>
          </a:p>
        </p:txBody>
      </p:sp>
      <p:sp>
        <p:nvSpPr>
          <p:cNvPr id="183311" name="AutoShape 15"/>
          <p:cNvSpPr>
            <a:spLocks noChangeArrowheads="1"/>
          </p:cNvSpPr>
          <p:nvPr/>
        </p:nvSpPr>
        <p:spPr bwMode="auto">
          <a:xfrm>
            <a:off x="3124200" y="609600"/>
            <a:ext cx="2057400" cy="685800"/>
          </a:xfrm>
          <a:prstGeom prst="wedgeRectCallout">
            <a:avLst>
              <a:gd name="adj1" fmla="val -99616"/>
              <a:gd name="adj2" fmla="val 205787"/>
            </a:avLst>
          </a:prstGeom>
          <a:noFill/>
          <a:ln w="9525">
            <a:solidFill>
              <a:schemeClr val="tx1"/>
            </a:solidFill>
            <a:miter lim="800000"/>
            <a:headEnd/>
            <a:tailEnd/>
          </a:ln>
          <a:effectLst/>
        </p:spPr>
        <p:txBody>
          <a:bodyPr wrap="none" anchor="ctr"/>
          <a:lstStyle/>
          <a:p>
            <a:pPr algn="ctr"/>
            <a:r>
              <a:rPr lang="en-US" sz="1600" b="1">
                <a:solidFill>
                  <a:srgbClr val="FF0000"/>
                </a:solidFill>
                <a:latin typeface="Arial" pitchFamily="34" charset="0"/>
              </a:rPr>
              <a:t>What is this called?</a:t>
            </a:r>
          </a:p>
        </p:txBody>
      </p:sp>
      <p:sp>
        <p:nvSpPr>
          <p:cNvPr id="183312" name="Text Box 16">
            <a:hlinkClick r:id="" action="ppaction://noaction"/>
          </p:cNvPr>
          <p:cNvSpPr txBox="1">
            <a:spLocks noChangeArrowheads="1"/>
          </p:cNvSpPr>
          <p:nvPr/>
        </p:nvSpPr>
        <p:spPr bwMode="auto">
          <a:xfrm>
            <a:off x="2555776" y="3140968"/>
            <a:ext cx="3338513" cy="396875"/>
          </a:xfrm>
          <a:prstGeom prst="rect">
            <a:avLst/>
          </a:prstGeom>
          <a:solidFill>
            <a:schemeClr val="bg1"/>
          </a:solidFill>
          <a:ln w="9525">
            <a:noFill/>
            <a:miter lim="800000"/>
            <a:headEnd/>
            <a:tailEnd/>
          </a:ln>
          <a:effectLst/>
        </p:spPr>
        <p:txBody>
          <a:bodyPr anchor="ctr">
            <a:spAutoFit/>
          </a:bodyPr>
          <a:lstStyle/>
          <a:p>
            <a:pPr algn="ctr">
              <a:spcBef>
                <a:spcPct val="50000"/>
              </a:spcBef>
            </a:pPr>
            <a:endParaRPr lang="en-US" sz="2000" i="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83311"/>
                                        </p:tgtEl>
                                        <p:attrNameLst>
                                          <p:attrName>style.visibility</p:attrName>
                                        </p:attrNameLst>
                                      </p:cBhvr>
                                      <p:to>
                                        <p:strVal val="visible"/>
                                      </p:to>
                                    </p:set>
                                    <p:animEffect transition="in" filter="wipe(up)">
                                      <p:cBhvr>
                                        <p:cTn id="7" dur="500"/>
                                        <p:tgtEl>
                                          <p:spTgt spid="18331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83304"/>
                                        </p:tgtEl>
                                        <p:attrNameLst>
                                          <p:attrName>style.visibility</p:attrName>
                                        </p:attrNameLst>
                                      </p:cBhvr>
                                      <p:to>
                                        <p:strVal val="visible"/>
                                      </p:to>
                                    </p:set>
                                    <p:animEffect transition="in" filter="wipe(up)">
                                      <p:cBhvr>
                                        <p:cTn id="11" dur="500"/>
                                        <p:tgtEl>
                                          <p:spTgt spid="183304"/>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grpId="0" nodeType="clickEffect">
                                  <p:stCondLst>
                                    <p:cond delay="0"/>
                                  </p:stCondLst>
                                  <p:childTnLst>
                                    <p:set>
                                      <p:cBhvr>
                                        <p:cTn id="15" dur="1" fill="hold">
                                          <p:stCondLst>
                                            <p:cond delay="0"/>
                                          </p:stCondLst>
                                        </p:cTn>
                                        <p:tgtEl>
                                          <p:spTgt spid="183299"/>
                                        </p:tgtEl>
                                        <p:attrNameLst>
                                          <p:attrName>style.visibility</p:attrName>
                                        </p:attrNameLst>
                                      </p:cBhvr>
                                      <p:to>
                                        <p:strVal val="visible"/>
                                      </p:to>
                                    </p:set>
                                    <p:anim calcmode="lin" valueType="num">
                                      <p:cBhvr additive="base">
                                        <p:cTn id="16" dur="500" fill="hold"/>
                                        <p:tgtEl>
                                          <p:spTgt spid="183299"/>
                                        </p:tgtEl>
                                        <p:attrNameLst>
                                          <p:attrName>ppt_x</p:attrName>
                                        </p:attrNameLst>
                                      </p:cBhvr>
                                      <p:tavLst>
                                        <p:tav tm="0">
                                          <p:val>
                                            <p:strVal val="0-#ppt_w/2"/>
                                          </p:val>
                                        </p:tav>
                                        <p:tav tm="100000">
                                          <p:val>
                                            <p:strVal val="#ppt_x"/>
                                          </p:val>
                                        </p:tav>
                                      </p:tavLst>
                                    </p:anim>
                                    <p:anim calcmode="lin" valueType="num">
                                      <p:cBhvr additive="base">
                                        <p:cTn id="17" dur="500" fill="hold"/>
                                        <p:tgtEl>
                                          <p:spTgt spid="183299"/>
                                        </p:tgtEl>
                                        <p:attrNameLst>
                                          <p:attrName>ppt_y</p:attrName>
                                        </p:attrNameLst>
                                      </p:cBhvr>
                                      <p:tavLst>
                                        <p:tav tm="0">
                                          <p:val>
                                            <p:strVal val="#ppt_y"/>
                                          </p:val>
                                        </p:tav>
                                        <p:tav tm="100000">
                                          <p:val>
                                            <p:strVal val="#ppt_y"/>
                                          </p:val>
                                        </p:tav>
                                      </p:tavLst>
                                    </p:anim>
                                  </p:childTnLst>
                                </p:cTn>
                              </p:par>
                            </p:childTnLst>
                          </p:cTn>
                        </p:par>
                        <p:par>
                          <p:cTn id="18" fill="hold">
                            <p:stCondLst>
                              <p:cond delay="500"/>
                            </p:stCondLst>
                            <p:childTnLst>
                              <p:par>
                                <p:cTn id="19" presetID="22" presetClass="entr" presetSubtype="1" fill="hold" grpId="0" nodeType="afterEffect">
                                  <p:stCondLst>
                                    <p:cond delay="0"/>
                                  </p:stCondLst>
                                  <p:childTnLst>
                                    <p:set>
                                      <p:cBhvr>
                                        <p:cTn id="20" dur="1" fill="hold">
                                          <p:stCondLst>
                                            <p:cond delay="0"/>
                                          </p:stCondLst>
                                        </p:cTn>
                                        <p:tgtEl>
                                          <p:spTgt spid="183312"/>
                                        </p:tgtEl>
                                        <p:attrNameLst>
                                          <p:attrName>style.visibility</p:attrName>
                                        </p:attrNameLst>
                                      </p:cBhvr>
                                      <p:to>
                                        <p:strVal val="visible"/>
                                      </p:to>
                                    </p:set>
                                    <p:animEffect transition="in" filter="wipe(up)">
                                      <p:cBhvr>
                                        <p:cTn id="21" dur="500"/>
                                        <p:tgtEl>
                                          <p:spTgt spid="1833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299" grpId="0" animBg="1" autoUpdateAnimBg="0"/>
      <p:bldP spid="183304" grpId="0" autoUpdateAnimBg="0"/>
      <p:bldP spid="183311" grpId="0" animBg="1" autoUpdateAnimBg="0"/>
      <p:bldP spid="183312" grpId="0" animBg="1"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Text Box 2"/>
          <p:cNvSpPr txBox="1">
            <a:spLocks noChangeArrowheads="1"/>
          </p:cNvSpPr>
          <p:nvPr/>
        </p:nvSpPr>
        <p:spPr bwMode="auto">
          <a:xfrm>
            <a:off x="1447800" y="228600"/>
            <a:ext cx="6559550" cy="366713"/>
          </a:xfrm>
          <a:prstGeom prst="rect">
            <a:avLst/>
          </a:prstGeom>
          <a:noFill/>
          <a:ln w="9525">
            <a:noFill/>
            <a:miter lim="800000"/>
            <a:headEnd/>
            <a:tailEnd/>
          </a:ln>
          <a:effectLst/>
        </p:spPr>
        <p:txBody>
          <a:bodyPr wrap="none" anchor="ctr">
            <a:spAutoFit/>
          </a:bodyPr>
          <a:lstStyle/>
          <a:p>
            <a:pPr algn="ctr">
              <a:spcBef>
                <a:spcPct val="50000"/>
              </a:spcBef>
            </a:pPr>
            <a:r>
              <a:rPr lang="en-US" sz="1800" b="1">
                <a:solidFill>
                  <a:schemeClr val="accent2"/>
                </a:solidFill>
                <a:latin typeface="Arial" pitchFamily="34" charset="0"/>
              </a:rPr>
              <a:t>HISTOLOGICAL NAMES USED IN GLOMERULONEPHRITIS</a:t>
            </a:r>
            <a:endParaRPr lang="en-US" sz="1800" b="1">
              <a:latin typeface="Arial" pitchFamily="34" charset="0"/>
            </a:endParaRPr>
          </a:p>
        </p:txBody>
      </p:sp>
      <p:sp>
        <p:nvSpPr>
          <p:cNvPr id="184323" name="Text Box 3"/>
          <p:cNvSpPr txBox="1">
            <a:spLocks noChangeArrowheads="1"/>
          </p:cNvSpPr>
          <p:nvPr/>
        </p:nvSpPr>
        <p:spPr bwMode="auto">
          <a:xfrm>
            <a:off x="4648200" y="23622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latin typeface="Arial" pitchFamily="34" charset="0"/>
              </a:rPr>
              <a:t>Membranous glomerulonephritis</a:t>
            </a:r>
          </a:p>
        </p:txBody>
      </p:sp>
      <p:sp>
        <p:nvSpPr>
          <p:cNvPr id="184324" name="Text Box 4"/>
          <p:cNvSpPr txBox="1">
            <a:spLocks noChangeArrowheads="1"/>
          </p:cNvSpPr>
          <p:nvPr/>
        </p:nvSpPr>
        <p:spPr bwMode="auto">
          <a:xfrm>
            <a:off x="4648200" y="15240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latin typeface="Arial" pitchFamily="34" charset="0"/>
              </a:rPr>
              <a:t>Proliferative glomerulonephritis</a:t>
            </a:r>
          </a:p>
        </p:txBody>
      </p:sp>
      <p:sp>
        <p:nvSpPr>
          <p:cNvPr id="184325" name="Text Box 5"/>
          <p:cNvSpPr txBox="1">
            <a:spLocks noChangeArrowheads="1"/>
          </p:cNvSpPr>
          <p:nvPr/>
        </p:nvSpPr>
        <p:spPr bwMode="auto">
          <a:xfrm>
            <a:off x="4648200" y="32766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latin typeface="Arial" pitchFamily="34" charset="0"/>
              </a:rPr>
              <a:t>Membrano-proliferative glomerulonephritis </a:t>
            </a:r>
          </a:p>
        </p:txBody>
      </p:sp>
      <p:sp>
        <p:nvSpPr>
          <p:cNvPr id="184328" name="Text Box 8"/>
          <p:cNvSpPr txBox="1">
            <a:spLocks noChangeArrowheads="1"/>
          </p:cNvSpPr>
          <p:nvPr/>
        </p:nvSpPr>
        <p:spPr bwMode="auto">
          <a:xfrm>
            <a:off x="2743200" y="4648200"/>
            <a:ext cx="3338513" cy="396875"/>
          </a:xfrm>
          <a:prstGeom prst="rect">
            <a:avLst/>
          </a:prstGeom>
          <a:noFill/>
          <a:ln w="9525">
            <a:noFill/>
            <a:miter lim="800000"/>
            <a:headEnd/>
            <a:tailEnd/>
          </a:ln>
          <a:effectLst/>
        </p:spPr>
        <p:txBody>
          <a:bodyPr wrap="none" anchor="ctr">
            <a:spAutoFit/>
          </a:bodyPr>
          <a:lstStyle/>
          <a:p>
            <a:pPr algn="ctr">
              <a:spcBef>
                <a:spcPct val="50000"/>
              </a:spcBef>
            </a:pPr>
            <a:r>
              <a:rPr lang="en-US" sz="2000" i="1">
                <a:solidFill>
                  <a:srgbClr val="FF0000"/>
                </a:solidFill>
              </a:rPr>
              <a:t>Left click  anywhere to find out</a:t>
            </a:r>
          </a:p>
        </p:txBody>
      </p:sp>
      <p:sp>
        <p:nvSpPr>
          <p:cNvPr id="184329" name="Text Box 9"/>
          <p:cNvSpPr txBox="1">
            <a:spLocks noChangeArrowheads="1"/>
          </p:cNvSpPr>
          <p:nvPr/>
        </p:nvSpPr>
        <p:spPr bwMode="auto">
          <a:xfrm>
            <a:off x="609600" y="1600200"/>
            <a:ext cx="4267200" cy="336550"/>
          </a:xfrm>
          <a:prstGeom prst="rect">
            <a:avLst/>
          </a:prstGeom>
          <a:noFill/>
          <a:ln w="9525">
            <a:noFill/>
            <a:miter lim="800000"/>
            <a:headEnd/>
            <a:tailEnd/>
          </a:ln>
          <a:effectLst/>
        </p:spPr>
        <p:txBody>
          <a:bodyPr>
            <a:spAutoFit/>
          </a:bodyPr>
          <a:lstStyle/>
          <a:p>
            <a:pPr>
              <a:spcBef>
                <a:spcPct val="50000"/>
              </a:spcBef>
            </a:pPr>
            <a:r>
              <a:rPr lang="en-US" sz="1600">
                <a:latin typeface="Arial" pitchFamily="34" charset="0"/>
              </a:rPr>
              <a:t>Too many cells =</a:t>
            </a:r>
          </a:p>
        </p:txBody>
      </p:sp>
      <p:sp>
        <p:nvSpPr>
          <p:cNvPr id="184330" name="Text Box 10"/>
          <p:cNvSpPr txBox="1">
            <a:spLocks noChangeArrowheads="1"/>
          </p:cNvSpPr>
          <p:nvPr/>
        </p:nvSpPr>
        <p:spPr bwMode="auto">
          <a:xfrm>
            <a:off x="609600" y="2362200"/>
            <a:ext cx="4267200" cy="336550"/>
          </a:xfrm>
          <a:prstGeom prst="rect">
            <a:avLst/>
          </a:prstGeom>
          <a:noFill/>
          <a:ln w="9525">
            <a:noFill/>
            <a:miter lim="800000"/>
            <a:headEnd/>
            <a:tailEnd/>
          </a:ln>
          <a:effectLst/>
        </p:spPr>
        <p:txBody>
          <a:bodyPr>
            <a:spAutoFit/>
          </a:bodyPr>
          <a:lstStyle/>
          <a:p>
            <a:pPr>
              <a:spcBef>
                <a:spcPct val="50000"/>
              </a:spcBef>
            </a:pPr>
            <a:r>
              <a:rPr lang="en-US" sz="1600">
                <a:latin typeface="Arial" pitchFamily="34" charset="0"/>
              </a:rPr>
              <a:t>Thickening of basement membranes =</a:t>
            </a:r>
          </a:p>
        </p:txBody>
      </p:sp>
      <p:sp>
        <p:nvSpPr>
          <p:cNvPr id="184331" name="Text Box 11"/>
          <p:cNvSpPr txBox="1">
            <a:spLocks noChangeArrowheads="1"/>
          </p:cNvSpPr>
          <p:nvPr/>
        </p:nvSpPr>
        <p:spPr bwMode="auto">
          <a:xfrm>
            <a:off x="609600" y="3124200"/>
            <a:ext cx="3581400" cy="581025"/>
          </a:xfrm>
          <a:prstGeom prst="rect">
            <a:avLst/>
          </a:prstGeom>
          <a:noFill/>
          <a:ln w="9525">
            <a:noFill/>
            <a:miter lim="800000"/>
            <a:headEnd/>
            <a:tailEnd/>
          </a:ln>
          <a:effectLst/>
        </p:spPr>
        <p:txBody>
          <a:bodyPr anchor="ctr">
            <a:spAutoFit/>
          </a:bodyPr>
          <a:lstStyle/>
          <a:p>
            <a:pPr>
              <a:spcBef>
                <a:spcPct val="50000"/>
              </a:spcBef>
              <a:tabLst>
                <a:tab pos="3913188" algn="l"/>
              </a:tabLst>
            </a:pPr>
            <a:r>
              <a:rPr lang="en-US" sz="1600">
                <a:latin typeface="Arial" pitchFamily="34" charset="0"/>
              </a:rPr>
              <a:t>Increase number of cells </a:t>
            </a:r>
            <a:r>
              <a:rPr lang="en-US" sz="1600" u="sng">
                <a:latin typeface="Arial" pitchFamily="34" charset="0"/>
              </a:rPr>
              <a:t>and</a:t>
            </a:r>
            <a:r>
              <a:rPr lang="en-US" sz="1600">
                <a:latin typeface="Arial" pitchFamily="34" charset="0"/>
              </a:rPr>
              <a:t>  </a:t>
            </a:r>
            <a:br>
              <a:rPr lang="en-US" sz="1600">
                <a:latin typeface="Arial" pitchFamily="34" charset="0"/>
              </a:rPr>
            </a:br>
            <a:r>
              <a:rPr lang="en-US" sz="1600">
                <a:latin typeface="Arial" pitchFamily="34" charset="0"/>
              </a:rPr>
              <a:t>thickening of basement membranes =</a:t>
            </a:r>
          </a:p>
        </p:txBody>
      </p:sp>
      <p:sp>
        <p:nvSpPr>
          <p:cNvPr id="184332" name="Text Box 12"/>
          <p:cNvSpPr txBox="1">
            <a:spLocks noChangeArrowheads="1"/>
          </p:cNvSpPr>
          <p:nvPr/>
        </p:nvSpPr>
        <p:spPr bwMode="auto">
          <a:xfrm>
            <a:off x="2362200" y="3962400"/>
            <a:ext cx="4038600" cy="336550"/>
          </a:xfrm>
          <a:prstGeom prst="rect">
            <a:avLst/>
          </a:prstGeom>
          <a:noFill/>
          <a:ln w="9525">
            <a:noFill/>
            <a:miter lim="800000"/>
            <a:headEnd/>
            <a:tailEnd/>
          </a:ln>
          <a:effectLst/>
        </p:spPr>
        <p:txBody>
          <a:bodyPr anchor="ctr">
            <a:spAutoFit/>
          </a:bodyPr>
          <a:lstStyle/>
          <a:p>
            <a:pPr>
              <a:spcBef>
                <a:spcPct val="50000"/>
              </a:spcBef>
              <a:tabLst>
                <a:tab pos="3913188" algn="l"/>
              </a:tabLst>
            </a:pPr>
            <a:r>
              <a:rPr lang="en-US" sz="1600" b="1">
                <a:solidFill>
                  <a:srgbClr val="FF0000"/>
                </a:solidFill>
                <a:latin typeface="Arial" pitchFamily="34" charset="0"/>
              </a:rPr>
              <a:t>Have a guess.  It’s easier than you think</a:t>
            </a:r>
          </a:p>
        </p:txBody>
      </p:sp>
      <p:sp>
        <p:nvSpPr>
          <p:cNvPr id="184334" name="Text Box 14"/>
          <p:cNvSpPr txBox="1">
            <a:spLocks noChangeArrowheads="1"/>
          </p:cNvSpPr>
          <p:nvPr/>
        </p:nvSpPr>
        <p:spPr bwMode="auto">
          <a:xfrm>
            <a:off x="685800" y="990600"/>
            <a:ext cx="4267200" cy="336550"/>
          </a:xfrm>
          <a:prstGeom prst="rect">
            <a:avLst/>
          </a:prstGeom>
          <a:noFill/>
          <a:ln w="9525">
            <a:noFill/>
            <a:miter lim="800000"/>
            <a:headEnd/>
            <a:tailEnd/>
          </a:ln>
          <a:effectLst/>
        </p:spPr>
        <p:txBody>
          <a:bodyPr>
            <a:spAutoFit/>
          </a:bodyPr>
          <a:lstStyle/>
          <a:p>
            <a:pPr>
              <a:spcBef>
                <a:spcPct val="50000"/>
              </a:spcBef>
            </a:pPr>
            <a:endParaRPr lang="ar-SA" sz="1600">
              <a:latin typeface="Arial" pitchFamily="34" charset="0"/>
            </a:endParaRPr>
          </a:p>
        </p:txBody>
      </p:sp>
      <p:sp>
        <p:nvSpPr>
          <p:cNvPr id="184335" name="AutoShape 15"/>
          <p:cNvSpPr>
            <a:spLocks noChangeArrowheads="1"/>
          </p:cNvSpPr>
          <p:nvPr/>
        </p:nvSpPr>
        <p:spPr bwMode="auto">
          <a:xfrm>
            <a:off x="3124200" y="609600"/>
            <a:ext cx="2057400" cy="685800"/>
          </a:xfrm>
          <a:prstGeom prst="wedgeRectCallout">
            <a:avLst>
              <a:gd name="adj1" fmla="val -120755"/>
              <a:gd name="adj2" fmla="val 329630"/>
            </a:avLst>
          </a:prstGeom>
          <a:noFill/>
          <a:ln w="9525">
            <a:solidFill>
              <a:schemeClr val="tx1"/>
            </a:solidFill>
            <a:miter lim="800000"/>
            <a:headEnd/>
            <a:tailEnd/>
          </a:ln>
          <a:effectLst/>
        </p:spPr>
        <p:txBody>
          <a:bodyPr wrap="none" anchor="ctr"/>
          <a:lstStyle/>
          <a:p>
            <a:pPr algn="ctr"/>
            <a:r>
              <a:rPr lang="en-US" sz="1600" b="1">
                <a:solidFill>
                  <a:srgbClr val="FF0000"/>
                </a:solidFill>
                <a:latin typeface="Arial" pitchFamily="34" charset="0"/>
              </a:rPr>
              <a:t>What is this called?</a:t>
            </a:r>
          </a:p>
        </p:txBody>
      </p:sp>
      <p:sp>
        <p:nvSpPr>
          <p:cNvPr id="184336" name="Text Box 16">
            <a:hlinkClick r:id="" action="ppaction://noaction"/>
          </p:cNvPr>
          <p:cNvSpPr txBox="1">
            <a:spLocks noChangeArrowheads="1"/>
          </p:cNvSpPr>
          <p:nvPr/>
        </p:nvSpPr>
        <p:spPr bwMode="auto">
          <a:xfrm>
            <a:off x="2743200" y="4648200"/>
            <a:ext cx="3338513" cy="396875"/>
          </a:xfrm>
          <a:prstGeom prst="rect">
            <a:avLst/>
          </a:prstGeom>
          <a:solidFill>
            <a:schemeClr val="bg1"/>
          </a:solidFill>
          <a:ln w="9525">
            <a:noFill/>
            <a:miter lim="800000"/>
            <a:headEnd/>
            <a:tailEnd/>
          </a:ln>
          <a:effectLst/>
        </p:spPr>
        <p:txBody>
          <a:bodyPr anchor="ctr">
            <a:spAutoFit/>
          </a:bodyPr>
          <a:lstStyle/>
          <a:p>
            <a:pPr algn="ctr">
              <a:spcBef>
                <a:spcPct val="50000"/>
              </a:spcBef>
            </a:pPr>
            <a:endParaRPr lang="en-US" sz="2000" i="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childTnLst>
                                    <p:set>
                                      <p:cBhvr>
                                        <p:cTn id="6" dur="1" fill="hold">
                                          <p:stCondLst>
                                            <p:cond delay="0"/>
                                          </p:stCondLst>
                                        </p:cTn>
                                        <p:tgtEl>
                                          <p:spTgt spid="184335"/>
                                        </p:tgtEl>
                                        <p:attrNameLst>
                                          <p:attrName>style.visibility</p:attrName>
                                        </p:attrNameLst>
                                      </p:cBhvr>
                                      <p:to>
                                        <p:strVal val="visible"/>
                                      </p:to>
                                    </p:set>
                                    <p:anim calcmode="lin" valueType="num">
                                      <p:cBhvr>
                                        <p:cTn id="7" dur="500" fill="hold"/>
                                        <p:tgtEl>
                                          <p:spTgt spid="184335"/>
                                        </p:tgtEl>
                                        <p:attrNameLst>
                                          <p:attrName>ppt_x</p:attrName>
                                        </p:attrNameLst>
                                      </p:cBhvr>
                                      <p:tavLst>
                                        <p:tav tm="0">
                                          <p:val>
                                            <p:strVal val="#ppt_x"/>
                                          </p:val>
                                        </p:tav>
                                        <p:tav tm="100000">
                                          <p:val>
                                            <p:strVal val="#ppt_x"/>
                                          </p:val>
                                        </p:tav>
                                      </p:tavLst>
                                    </p:anim>
                                    <p:anim calcmode="lin" valueType="num">
                                      <p:cBhvr>
                                        <p:cTn id="8" dur="500" fill="hold"/>
                                        <p:tgtEl>
                                          <p:spTgt spid="184335"/>
                                        </p:tgtEl>
                                        <p:attrNameLst>
                                          <p:attrName>ppt_y</p:attrName>
                                        </p:attrNameLst>
                                      </p:cBhvr>
                                      <p:tavLst>
                                        <p:tav tm="0">
                                          <p:val>
                                            <p:strVal val="#ppt_y-#ppt_h/2"/>
                                          </p:val>
                                        </p:tav>
                                        <p:tav tm="100000">
                                          <p:val>
                                            <p:strVal val="#ppt_y"/>
                                          </p:val>
                                        </p:tav>
                                      </p:tavLst>
                                    </p:anim>
                                    <p:anim calcmode="lin" valueType="num">
                                      <p:cBhvr>
                                        <p:cTn id="9" dur="500" fill="hold"/>
                                        <p:tgtEl>
                                          <p:spTgt spid="184335"/>
                                        </p:tgtEl>
                                        <p:attrNameLst>
                                          <p:attrName>ppt_w</p:attrName>
                                        </p:attrNameLst>
                                      </p:cBhvr>
                                      <p:tavLst>
                                        <p:tav tm="0">
                                          <p:val>
                                            <p:strVal val="#ppt_w"/>
                                          </p:val>
                                        </p:tav>
                                        <p:tav tm="100000">
                                          <p:val>
                                            <p:strVal val="#ppt_w"/>
                                          </p:val>
                                        </p:tav>
                                      </p:tavLst>
                                    </p:anim>
                                    <p:anim calcmode="lin" valueType="num">
                                      <p:cBhvr>
                                        <p:cTn id="10" dur="500" fill="hold"/>
                                        <p:tgtEl>
                                          <p:spTgt spid="184335"/>
                                        </p:tgtEl>
                                        <p:attrNameLst>
                                          <p:attrName>ppt_h</p:attrName>
                                        </p:attrNameLst>
                                      </p:cBhvr>
                                      <p:tavLst>
                                        <p:tav tm="0">
                                          <p:val>
                                            <p:fltVal val="0"/>
                                          </p:val>
                                        </p:tav>
                                        <p:tav tm="100000">
                                          <p:val>
                                            <p:strVal val="#ppt_h"/>
                                          </p:val>
                                        </p:tav>
                                      </p:tavLst>
                                    </p:anim>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184328"/>
                                        </p:tgtEl>
                                        <p:attrNameLst>
                                          <p:attrName>style.visibility</p:attrName>
                                        </p:attrNameLst>
                                      </p:cBhvr>
                                      <p:to>
                                        <p:strVal val="visible"/>
                                      </p:to>
                                    </p:set>
                                    <p:animEffect transition="in" filter="wipe(up)">
                                      <p:cBhvr>
                                        <p:cTn id="14" dur="500"/>
                                        <p:tgtEl>
                                          <p:spTgt spid="184328"/>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184332"/>
                                        </p:tgtEl>
                                        <p:attrNameLst>
                                          <p:attrName>style.visibility</p:attrName>
                                        </p:attrNameLst>
                                      </p:cBhvr>
                                      <p:to>
                                        <p:strVal val="visible"/>
                                      </p:to>
                                    </p:set>
                                    <p:animEffect transition="in" filter="wipe(down)">
                                      <p:cBhvr>
                                        <p:cTn id="18" dur="500"/>
                                        <p:tgtEl>
                                          <p:spTgt spid="184332"/>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184325"/>
                                        </p:tgtEl>
                                        <p:attrNameLst>
                                          <p:attrName>style.visibility</p:attrName>
                                        </p:attrNameLst>
                                      </p:cBhvr>
                                      <p:to>
                                        <p:strVal val="visible"/>
                                      </p:to>
                                    </p:set>
                                    <p:anim calcmode="lin" valueType="num">
                                      <p:cBhvr additive="base">
                                        <p:cTn id="23" dur="500" fill="hold"/>
                                        <p:tgtEl>
                                          <p:spTgt spid="184325"/>
                                        </p:tgtEl>
                                        <p:attrNameLst>
                                          <p:attrName>ppt_x</p:attrName>
                                        </p:attrNameLst>
                                      </p:cBhvr>
                                      <p:tavLst>
                                        <p:tav tm="0">
                                          <p:val>
                                            <p:strVal val="0-#ppt_w/2"/>
                                          </p:val>
                                        </p:tav>
                                        <p:tav tm="100000">
                                          <p:val>
                                            <p:strVal val="#ppt_x"/>
                                          </p:val>
                                        </p:tav>
                                      </p:tavLst>
                                    </p:anim>
                                    <p:anim calcmode="lin" valueType="num">
                                      <p:cBhvr additive="base">
                                        <p:cTn id="24" dur="500" fill="hold"/>
                                        <p:tgtEl>
                                          <p:spTgt spid="184325"/>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2" presetClass="entr" presetSubtype="1" fill="hold" grpId="0" nodeType="afterEffect">
                                  <p:stCondLst>
                                    <p:cond delay="0"/>
                                  </p:stCondLst>
                                  <p:childTnLst>
                                    <p:set>
                                      <p:cBhvr>
                                        <p:cTn id="27" dur="1" fill="hold">
                                          <p:stCondLst>
                                            <p:cond delay="0"/>
                                          </p:stCondLst>
                                        </p:cTn>
                                        <p:tgtEl>
                                          <p:spTgt spid="184336"/>
                                        </p:tgtEl>
                                        <p:attrNameLst>
                                          <p:attrName>style.visibility</p:attrName>
                                        </p:attrNameLst>
                                      </p:cBhvr>
                                      <p:to>
                                        <p:strVal val="visible"/>
                                      </p:to>
                                    </p:set>
                                    <p:animEffect transition="in" filter="wipe(up)">
                                      <p:cBhvr>
                                        <p:cTn id="28" dur="500"/>
                                        <p:tgtEl>
                                          <p:spTgt spid="1843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25" grpId="0" animBg="1" autoUpdateAnimBg="0"/>
      <p:bldP spid="184328" grpId="0" autoUpdateAnimBg="0"/>
      <p:bldP spid="184332" grpId="0" autoUpdateAnimBg="0"/>
      <p:bldP spid="184335" grpId="0" animBg="1" autoUpdateAnimBg="0"/>
      <p:bldP spid="184336" grpId="0" animBg="1"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Text Box 2"/>
          <p:cNvSpPr txBox="1">
            <a:spLocks noChangeArrowheads="1"/>
          </p:cNvSpPr>
          <p:nvPr/>
        </p:nvSpPr>
        <p:spPr bwMode="auto">
          <a:xfrm>
            <a:off x="1447800" y="228600"/>
            <a:ext cx="6559550" cy="366713"/>
          </a:xfrm>
          <a:prstGeom prst="rect">
            <a:avLst/>
          </a:prstGeom>
          <a:noFill/>
          <a:ln w="9525">
            <a:noFill/>
            <a:miter lim="800000"/>
            <a:headEnd/>
            <a:tailEnd/>
          </a:ln>
          <a:effectLst/>
        </p:spPr>
        <p:txBody>
          <a:bodyPr wrap="none" anchor="ctr">
            <a:spAutoFit/>
          </a:bodyPr>
          <a:lstStyle/>
          <a:p>
            <a:pPr algn="ctr">
              <a:spcBef>
                <a:spcPct val="50000"/>
              </a:spcBef>
            </a:pPr>
            <a:r>
              <a:rPr lang="en-US" sz="1800" b="1">
                <a:solidFill>
                  <a:schemeClr val="accent2"/>
                </a:solidFill>
                <a:latin typeface="Arial" pitchFamily="34" charset="0"/>
              </a:rPr>
              <a:t>HISTOLOGICAL NAMES USED IN GLOMERULONEPHRITIS</a:t>
            </a:r>
            <a:endParaRPr lang="en-US" sz="1800" b="1">
              <a:latin typeface="Arial" pitchFamily="34" charset="0"/>
            </a:endParaRPr>
          </a:p>
        </p:txBody>
      </p:sp>
      <p:sp>
        <p:nvSpPr>
          <p:cNvPr id="185347" name="Text Box 3"/>
          <p:cNvSpPr txBox="1">
            <a:spLocks noChangeArrowheads="1"/>
          </p:cNvSpPr>
          <p:nvPr/>
        </p:nvSpPr>
        <p:spPr bwMode="auto">
          <a:xfrm>
            <a:off x="4648200" y="23622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latin typeface="Arial" pitchFamily="34" charset="0"/>
              </a:rPr>
              <a:t>Membranous glomerulonephritis</a:t>
            </a:r>
          </a:p>
        </p:txBody>
      </p:sp>
      <p:sp>
        <p:nvSpPr>
          <p:cNvPr id="185348" name="Text Box 4"/>
          <p:cNvSpPr txBox="1">
            <a:spLocks noChangeArrowheads="1"/>
          </p:cNvSpPr>
          <p:nvPr/>
        </p:nvSpPr>
        <p:spPr bwMode="auto">
          <a:xfrm>
            <a:off x="4648200" y="15240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latin typeface="Arial" pitchFamily="34" charset="0"/>
              </a:rPr>
              <a:t>Proliferative glomerulonephritis</a:t>
            </a:r>
          </a:p>
        </p:txBody>
      </p:sp>
      <p:sp>
        <p:nvSpPr>
          <p:cNvPr id="185349" name="Text Box 5"/>
          <p:cNvSpPr txBox="1">
            <a:spLocks noChangeArrowheads="1"/>
          </p:cNvSpPr>
          <p:nvPr/>
        </p:nvSpPr>
        <p:spPr bwMode="auto">
          <a:xfrm>
            <a:off x="4648200" y="32766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latin typeface="Arial" pitchFamily="34" charset="0"/>
              </a:rPr>
              <a:t>Membrano-proliferative glomerulonephritis </a:t>
            </a:r>
          </a:p>
        </p:txBody>
      </p:sp>
      <p:sp>
        <p:nvSpPr>
          <p:cNvPr id="185350" name="Text Box 6"/>
          <p:cNvSpPr txBox="1">
            <a:spLocks noChangeArrowheads="1"/>
          </p:cNvSpPr>
          <p:nvPr/>
        </p:nvSpPr>
        <p:spPr bwMode="auto">
          <a:xfrm>
            <a:off x="4648200" y="4284663"/>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latin typeface="Arial" pitchFamily="34" charset="0"/>
              </a:rPr>
              <a:t>Minimal Change glomerulonephritis</a:t>
            </a:r>
          </a:p>
        </p:txBody>
      </p:sp>
      <p:sp>
        <p:nvSpPr>
          <p:cNvPr id="185352" name="Text Box 8"/>
          <p:cNvSpPr txBox="1">
            <a:spLocks noChangeArrowheads="1"/>
          </p:cNvSpPr>
          <p:nvPr/>
        </p:nvSpPr>
        <p:spPr bwMode="auto">
          <a:xfrm>
            <a:off x="2667000" y="5029200"/>
            <a:ext cx="3338513" cy="396875"/>
          </a:xfrm>
          <a:prstGeom prst="rect">
            <a:avLst/>
          </a:prstGeom>
          <a:noFill/>
          <a:ln w="9525">
            <a:noFill/>
            <a:miter lim="800000"/>
            <a:headEnd/>
            <a:tailEnd/>
          </a:ln>
          <a:effectLst/>
        </p:spPr>
        <p:txBody>
          <a:bodyPr wrap="none" anchor="ctr">
            <a:spAutoFit/>
          </a:bodyPr>
          <a:lstStyle/>
          <a:p>
            <a:pPr algn="ctr">
              <a:spcBef>
                <a:spcPct val="50000"/>
              </a:spcBef>
            </a:pPr>
            <a:r>
              <a:rPr lang="en-US" sz="2000" i="1">
                <a:solidFill>
                  <a:srgbClr val="FF0000"/>
                </a:solidFill>
              </a:rPr>
              <a:t>Left click  anywhere to find out</a:t>
            </a:r>
          </a:p>
        </p:txBody>
      </p:sp>
      <p:sp>
        <p:nvSpPr>
          <p:cNvPr id="185353" name="Text Box 9"/>
          <p:cNvSpPr txBox="1">
            <a:spLocks noChangeArrowheads="1"/>
          </p:cNvSpPr>
          <p:nvPr/>
        </p:nvSpPr>
        <p:spPr bwMode="auto">
          <a:xfrm>
            <a:off x="609600" y="1600200"/>
            <a:ext cx="4267200" cy="336550"/>
          </a:xfrm>
          <a:prstGeom prst="rect">
            <a:avLst/>
          </a:prstGeom>
          <a:noFill/>
          <a:ln w="9525">
            <a:noFill/>
            <a:miter lim="800000"/>
            <a:headEnd/>
            <a:tailEnd/>
          </a:ln>
          <a:effectLst/>
        </p:spPr>
        <p:txBody>
          <a:bodyPr>
            <a:spAutoFit/>
          </a:bodyPr>
          <a:lstStyle/>
          <a:p>
            <a:pPr>
              <a:spcBef>
                <a:spcPct val="50000"/>
              </a:spcBef>
            </a:pPr>
            <a:r>
              <a:rPr lang="en-US" sz="1600">
                <a:latin typeface="Arial" pitchFamily="34" charset="0"/>
              </a:rPr>
              <a:t>Too many cells =</a:t>
            </a:r>
          </a:p>
        </p:txBody>
      </p:sp>
      <p:sp>
        <p:nvSpPr>
          <p:cNvPr id="185354" name="Text Box 10"/>
          <p:cNvSpPr txBox="1">
            <a:spLocks noChangeArrowheads="1"/>
          </p:cNvSpPr>
          <p:nvPr/>
        </p:nvSpPr>
        <p:spPr bwMode="auto">
          <a:xfrm>
            <a:off x="609600" y="2362200"/>
            <a:ext cx="4267200" cy="336550"/>
          </a:xfrm>
          <a:prstGeom prst="rect">
            <a:avLst/>
          </a:prstGeom>
          <a:noFill/>
          <a:ln w="9525">
            <a:noFill/>
            <a:miter lim="800000"/>
            <a:headEnd/>
            <a:tailEnd/>
          </a:ln>
          <a:effectLst/>
        </p:spPr>
        <p:txBody>
          <a:bodyPr>
            <a:spAutoFit/>
          </a:bodyPr>
          <a:lstStyle/>
          <a:p>
            <a:pPr>
              <a:spcBef>
                <a:spcPct val="50000"/>
              </a:spcBef>
            </a:pPr>
            <a:r>
              <a:rPr lang="en-US" sz="1600">
                <a:latin typeface="Arial" pitchFamily="34" charset="0"/>
              </a:rPr>
              <a:t>Thickening of basement membranes =</a:t>
            </a:r>
          </a:p>
        </p:txBody>
      </p:sp>
      <p:sp>
        <p:nvSpPr>
          <p:cNvPr id="185355" name="Text Box 11"/>
          <p:cNvSpPr txBox="1">
            <a:spLocks noChangeArrowheads="1"/>
          </p:cNvSpPr>
          <p:nvPr/>
        </p:nvSpPr>
        <p:spPr bwMode="auto">
          <a:xfrm>
            <a:off x="609600" y="3124200"/>
            <a:ext cx="3581400" cy="581025"/>
          </a:xfrm>
          <a:prstGeom prst="rect">
            <a:avLst/>
          </a:prstGeom>
          <a:noFill/>
          <a:ln w="9525">
            <a:noFill/>
            <a:miter lim="800000"/>
            <a:headEnd/>
            <a:tailEnd/>
          </a:ln>
          <a:effectLst/>
        </p:spPr>
        <p:txBody>
          <a:bodyPr anchor="ctr">
            <a:spAutoFit/>
          </a:bodyPr>
          <a:lstStyle/>
          <a:p>
            <a:pPr>
              <a:spcBef>
                <a:spcPct val="50000"/>
              </a:spcBef>
              <a:tabLst>
                <a:tab pos="3913188" algn="l"/>
              </a:tabLst>
            </a:pPr>
            <a:r>
              <a:rPr lang="en-US" sz="1600">
                <a:latin typeface="Arial" pitchFamily="34" charset="0"/>
              </a:rPr>
              <a:t>Increase number of cells </a:t>
            </a:r>
            <a:r>
              <a:rPr lang="en-US" sz="1600" u="sng">
                <a:latin typeface="Arial" pitchFamily="34" charset="0"/>
              </a:rPr>
              <a:t>and</a:t>
            </a:r>
            <a:r>
              <a:rPr lang="en-US" sz="1600">
                <a:latin typeface="Arial" pitchFamily="34" charset="0"/>
              </a:rPr>
              <a:t>  </a:t>
            </a:r>
            <a:br>
              <a:rPr lang="en-US" sz="1600">
                <a:latin typeface="Arial" pitchFamily="34" charset="0"/>
              </a:rPr>
            </a:br>
            <a:r>
              <a:rPr lang="en-US" sz="1600">
                <a:latin typeface="Arial" pitchFamily="34" charset="0"/>
              </a:rPr>
              <a:t>thickening of basement membranes =</a:t>
            </a:r>
          </a:p>
        </p:txBody>
      </p:sp>
      <p:sp>
        <p:nvSpPr>
          <p:cNvPr id="185358" name="Text Box 14"/>
          <p:cNvSpPr txBox="1">
            <a:spLocks noChangeArrowheads="1"/>
          </p:cNvSpPr>
          <p:nvPr/>
        </p:nvSpPr>
        <p:spPr bwMode="auto">
          <a:xfrm>
            <a:off x="685800" y="990600"/>
            <a:ext cx="4267200" cy="336550"/>
          </a:xfrm>
          <a:prstGeom prst="rect">
            <a:avLst/>
          </a:prstGeom>
          <a:noFill/>
          <a:ln w="9525">
            <a:noFill/>
            <a:miter lim="800000"/>
            <a:headEnd/>
            <a:tailEnd/>
          </a:ln>
          <a:effectLst/>
        </p:spPr>
        <p:txBody>
          <a:bodyPr>
            <a:spAutoFit/>
          </a:bodyPr>
          <a:lstStyle/>
          <a:p>
            <a:pPr>
              <a:spcBef>
                <a:spcPct val="50000"/>
              </a:spcBef>
            </a:pPr>
            <a:endParaRPr lang="ar-SA" sz="1600">
              <a:latin typeface="Arial" pitchFamily="34" charset="0"/>
            </a:endParaRPr>
          </a:p>
        </p:txBody>
      </p:sp>
      <p:sp>
        <p:nvSpPr>
          <p:cNvPr id="185359" name="AutoShape 15"/>
          <p:cNvSpPr>
            <a:spLocks noChangeArrowheads="1"/>
          </p:cNvSpPr>
          <p:nvPr/>
        </p:nvSpPr>
        <p:spPr bwMode="auto">
          <a:xfrm>
            <a:off x="3124200" y="609600"/>
            <a:ext cx="2133600" cy="685800"/>
          </a:xfrm>
          <a:prstGeom prst="wedgeRectCallout">
            <a:avLst>
              <a:gd name="adj1" fmla="val -107514"/>
              <a:gd name="adj2" fmla="val 471528"/>
            </a:avLst>
          </a:prstGeom>
          <a:noFill/>
          <a:ln w="9525">
            <a:solidFill>
              <a:schemeClr val="tx1"/>
            </a:solidFill>
            <a:miter lim="800000"/>
            <a:headEnd/>
            <a:tailEnd/>
          </a:ln>
          <a:effectLst/>
        </p:spPr>
        <p:txBody>
          <a:bodyPr wrap="none" anchor="ctr"/>
          <a:lstStyle/>
          <a:p>
            <a:pPr algn="ctr"/>
            <a:r>
              <a:rPr lang="en-US" sz="1600" b="1">
                <a:solidFill>
                  <a:srgbClr val="FF0000"/>
                </a:solidFill>
                <a:latin typeface="Arial" pitchFamily="34" charset="0"/>
              </a:rPr>
              <a:t>What is this called?</a:t>
            </a:r>
          </a:p>
        </p:txBody>
      </p:sp>
      <p:sp>
        <p:nvSpPr>
          <p:cNvPr id="185360" name="Text Box 16"/>
          <p:cNvSpPr txBox="1">
            <a:spLocks noChangeArrowheads="1"/>
          </p:cNvSpPr>
          <p:nvPr/>
        </p:nvSpPr>
        <p:spPr bwMode="auto">
          <a:xfrm>
            <a:off x="685800" y="4114800"/>
            <a:ext cx="3581400" cy="581025"/>
          </a:xfrm>
          <a:prstGeom prst="rect">
            <a:avLst/>
          </a:prstGeom>
          <a:noFill/>
          <a:ln w="9525">
            <a:noFill/>
            <a:miter lim="800000"/>
            <a:headEnd/>
            <a:tailEnd/>
          </a:ln>
          <a:effectLst/>
        </p:spPr>
        <p:txBody>
          <a:bodyPr anchor="ctr">
            <a:spAutoFit/>
          </a:bodyPr>
          <a:lstStyle/>
          <a:p>
            <a:pPr>
              <a:spcBef>
                <a:spcPct val="50000"/>
              </a:spcBef>
              <a:tabLst>
                <a:tab pos="3913188" algn="l"/>
              </a:tabLst>
            </a:pPr>
            <a:r>
              <a:rPr lang="en-US" sz="1600">
                <a:latin typeface="Arial" pitchFamily="34" charset="0"/>
              </a:rPr>
              <a:t>Nephrotic syndrome but  </a:t>
            </a:r>
            <a:br>
              <a:rPr lang="en-US" sz="1600">
                <a:latin typeface="Arial" pitchFamily="34" charset="0"/>
              </a:rPr>
            </a:br>
            <a:r>
              <a:rPr lang="en-US" sz="1600">
                <a:latin typeface="Arial" pitchFamily="34" charset="0"/>
              </a:rPr>
              <a:t>thickening of basement membranes =</a:t>
            </a:r>
          </a:p>
        </p:txBody>
      </p:sp>
      <p:sp>
        <p:nvSpPr>
          <p:cNvPr id="185361" name="Text Box 17">
            <a:hlinkClick r:id="" action="ppaction://noaction"/>
          </p:cNvPr>
          <p:cNvSpPr txBox="1">
            <a:spLocks noChangeArrowheads="1"/>
          </p:cNvSpPr>
          <p:nvPr/>
        </p:nvSpPr>
        <p:spPr bwMode="auto">
          <a:xfrm>
            <a:off x="2667000" y="5029200"/>
            <a:ext cx="3338513" cy="396875"/>
          </a:xfrm>
          <a:prstGeom prst="rect">
            <a:avLst/>
          </a:prstGeom>
          <a:solidFill>
            <a:schemeClr val="bg1"/>
          </a:solidFill>
          <a:ln w="9525">
            <a:noFill/>
            <a:miter lim="800000"/>
            <a:headEnd/>
            <a:tailEnd/>
          </a:ln>
          <a:effectLst/>
        </p:spPr>
        <p:txBody>
          <a:bodyPr anchor="ctr">
            <a:spAutoFit/>
          </a:bodyPr>
          <a:lstStyle/>
          <a:p>
            <a:pPr algn="ctr">
              <a:spcBef>
                <a:spcPct val="50000"/>
              </a:spcBef>
            </a:pPr>
            <a:endParaRPr lang="en-US" sz="2000" i="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childTnLst>
                                    <p:set>
                                      <p:cBhvr>
                                        <p:cTn id="6" dur="1" fill="hold">
                                          <p:stCondLst>
                                            <p:cond delay="0"/>
                                          </p:stCondLst>
                                        </p:cTn>
                                        <p:tgtEl>
                                          <p:spTgt spid="185359"/>
                                        </p:tgtEl>
                                        <p:attrNameLst>
                                          <p:attrName>style.visibility</p:attrName>
                                        </p:attrNameLst>
                                      </p:cBhvr>
                                      <p:to>
                                        <p:strVal val="visible"/>
                                      </p:to>
                                    </p:set>
                                    <p:anim calcmode="lin" valueType="num">
                                      <p:cBhvr>
                                        <p:cTn id="7" dur="500" fill="hold"/>
                                        <p:tgtEl>
                                          <p:spTgt spid="185359"/>
                                        </p:tgtEl>
                                        <p:attrNameLst>
                                          <p:attrName>ppt_x</p:attrName>
                                        </p:attrNameLst>
                                      </p:cBhvr>
                                      <p:tavLst>
                                        <p:tav tm="0">
                                          <p:val>
                                            <p:strVal val="#ppt_x"/>
                                          </p:val>
                                        </p:tav>
                                        <p:tav tm="100000">
                                          <p:val>
                                            <p:strVal val="#ppt_x"/>
                                          </p:val>
                                        </p:tav>
                                      </p:tavLst>
                                    </p:anim>
                                    <p:anim calcmode="lin" valueType="num">
                                      <p:cBhvr>
                                        <p:cTn id="8" dur="500" fill="hold"/>
                                        <p:tgtEl>
                                          <p:spTgt spid="185359"/>
                                        </p:tgtEl>
                                        <p:attrNameLst>
                                          <p:attrName>ppt_y</p:attrName>
                                        </p:attrNameLst>
                                      </p:cBhvr>
                                      <p:tavLst>
                                        <p:tav tm="0">
                                          <p:val>
                                            <p:strVal val="#ppt_y-#ppt_h/2"/>
                                          </p:val>
                                        </p:tav>
                                        <p:tav tm="100000">
                                          <p:val>
                                            <p:strVal val="#ppt_y"/>
                                          </p:val>
                                        </p:tav>
                                      </p:tavLst>
                                    </p:anim>
                                    <p:anim calcmode="lin" valueType="num">
                                      <p:cBhvr>
                                        <p:cTn id="9" dur="500" fill="hold"/>
                                        <p:tgtEl>
                                          <p:spTgt spid="185359"/>
                                        </p:tgtEl>
                                        <p:attrNameLst>
                                          <p:attrName>ppt_w</p:attrName>
                                        </p:attrNameLst>
                                      </p:cBhvr>
                                      <p:tavLst>
                                        <p:tav tm="0">
                                          <p:val>
                                            <p:strVal val="#ppt_w"/>
                                          </p:val>
                                        </p:tav>
                                        <p:tav tm="100000">
                                          <p:val>
                                            <p:strVal val="#ppt_w"/>
                                          </p:val>
                                        </p:tav>
                                      </p:tavLst>
                                    </p:anim>
                                    <p:anim calcmode="lin" valueType="num">
                                      <p:cBhvr>
                                        <p:cTn id="10" dur="500" fill="hold"/>
                                        <p:tgtEl>
                                          <p:spTgt spid="185359"/>
                                        </p:tgtEl>
                                        <p:attrNameLst>
                                          <p:attrName>ppt_h</p:attrName>
                                        </p:attrNameLst>
                                      </p:cBhvr>
                                      <p:tavLst>
                                        <p:tav tm="0">
                                          <p:val>
                                            <p:fltVal val="0"/>
                                          </p:val>
                                        </p:tav>
                                        <p:tav tm="100000">
                                          <p:val>
                                            <p:strVal val="#ppt_h"/>
                                          </p:val>
                                        </p:tav>
                                      </p:tavLst>
                                    </p:anim>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185352"/>
                                        </p:tgtEl>
                                        <p:attrNameLst>
                                          <p:attrName>style.visibility</p:attrName>
                                        </p:attrNameLst>
                                      </p:cBhvr>
                                      <p:to>
                                        <p:strVal val="visible"/>
                                      </p:to>
                                    </p:set>
                                    <p:animEffect transition="in" filter="wipe(up)">
                                      <p:cBhvr>
                                        <p:cTn id="14" dur="500"/>
                                        <p:tgtEl>
                                          <p:spTgt spid="18535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85350"/>
                                        </p:tgtEl>
                                        <p:attrNameLst>
                                          <p:attrName>style.visibility</p:attrName>
                                        </p:attrNameLst>
                                      </p:cBhvr>
                                      <p:to>
                                        <p:strVal val="visible"/>
                                      </p:to>
                                    </p:set>
                                    <p:anim calcmode="lin" valueType="num">
                                      <p:cBhvr additive="base">
                                        <p:cTn id="19" dur="500" fill="hold"/>
                                        <p:tgtEl>
                                          <p:spTgt spid="185350"/>
                                        </p:tgtEl>
                                        <p:attrNameLst>
                                          <p:attrName>ppt_x</p:attrName>
                                        </p:attrNameLst>
                                      </p:cBhvr>
                                      <p:tavLst>
                                        <p:tav tm="0">
                                          <p:val>
                                            <p:strVal val="0-#ppt_w/2"/>
                                          </p:val>
                                        </p:tav>
                                        <p:tav tm="100000">
                                          <p:val>
                                            <p:strVal val="#ppt_x"/>
                                          </p:val>
                                        </p:tav>
                                      </p:tavLst>
                                    </p:anim>
                                    <p:anim calcmode="lin" valueType="num">
                                      <p:cBhvr additive="base">
                                        <p:cTn id="20" dur="500" fill="hold"/>
                                        <p:tgtEl>
                                          <p:spTgt spid="185350"/>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1" fill="hold" grpId="0" nodeType="afterEffect">
                                  <p:stCondLst>
                                    <p:cond delay="0"/>
                                  </p:stCondLst>
                                  <p:childTnLst>
                                    <p:set>
                                      <p:cBhvr>
                                        <p:cTn id="23" dur="1" fill="hold">
                                          <p:stCondLst>
                                            <p:cond delay="0"/>
                                          </p:stCondLst>
                                        </p:cTn>
                                        <p:tgtEl>
                                          <p:spTgt spid="185361"/>
                                        </p:tgtEl>
                                        <p:attrNameLst>
                                          <p:attrName>style.visibility</p:attrName>
                                        </p:attrNameLst>
                                      </p:cBhvr>
                                      <p:to>
                                        <p:strVal val="visible"/>
                                      </p:to>
                                    </p:set>
                                    <p:animEffect transition="in" filter="wipe(up)">
                                      <p:cBhvr>
                                        <p:cTn id="24" dur="500"/>
                                        <p:tgtEl>
                                          <p:spTgt spid="1853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350" grpId="0" animBg="1" autoUpdateAnimBg="0"/>
      <p:bldP spid="185352" grpId="0" autoUpdateAnimBg="0"/>
      <p:bldP spid="185359" grpId="0" animBg="1" autoUpdateAnimBg="0"/>
      <p:bldP spid="185361" grpId="0" animBg="1"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Text Box 2"/>
          <p:cNvSpPr txBox="1">
            <a:spLocks noChangeArrowheads="1"/>
          </p:cNvSpPr>
          <p:nvPr/>
        </p:nvSpPr>
        <p:spPr bwMode="auto">
          <a:xfrm>
            <a:off x="1447800" y="228600"/>
            <a:ext cx="6559550" cy="366713"/>
          </a:xfrm>
          <a:prstGeom prst="rect">
            <a:avLst/>
          </a:prstGeom>
          <a:noFill/>
          <a:ln w="9525">
            <a:noFill/>
            <a:miter lim="800000"/>
            <a:headEnd/>
            <a:tailEnd/>
          </a:ln>
          <a:effectLst/>
        </p:spPr>
        <p:txBody>
          <a:bodyPr wrap="none" anchor="ctr">
            <a:spAutoFit/>
          </a:bodyPr>
          <a:lstStyle/>
          <a:p>
            <a:pPr algn="ctr">
              <a:spcBef>
                <a:spcPct val="50000"/>
              </a:spcBef>
            </a:pPr>
            <a:r>
              <a:rPr lang="en-US" sz="1800" b="1">
                <a:solidFill>
                  <a:schemeClr val="accent2"/>
                </a:solidFill>
                <a:latin typeface="Arial" pitchFamily="34" charset="0"/>
              </a:rPr>
              <a:t>HISTOLOGICAL NAMES USED IN GLOMERULONEPHRITIS</a:t>
            </a:r>
            <a:endParaRPr lang="en-US" sz="1800" b="1">
              <a:latin typeface="Arial" pitchFamily="34" charset="0"/>
            </a:endParaRPr>
          </a:p>
        </p:txBody>
      </p:sp>
      <p:sp>
        <p:nvSpPr>
          <p:cNvPr id="186371" name="Text Box 3"/>
          <p:cNvSpPr txBox="1">
            <a:spLocks noChangeArrowheads="1"/>
          </p:cNvSpPr>
          <p:nvPr/>
        </p:nvSpPr>
        <p:spPr bwMode="auto">
          <a:xfrm>
            <a:off x="4648200" y="23622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latin typeface="Arial" pitchFamily="34" charset="0"/>
              </a:rPr>
              <a:t>Membranous glomerulonephritis</a:t>
            </a:r>
          </a:p>
        </p:txBody>
      </p:sp>
      <p:sp>
        <p:nvSpPr>
          <p:cNvPr id="186372" name="Text Box 4"/>
          <p:cNvSpPr txBox="1">
            <a:spLocks noChangeArrowheads="1"/>
          </p:cNvSpPr>
          <p:nvPr/>
        </p:nvSpPr>
        <p:spPr bwMode="auto">
          <a:xfrm>
            <a:off x="4648200" y="15240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latin typeface="Arial" pitchFamily="34" charset="0"/>
              </a:rPr>
              <a:t>Proliferative glomerulonephritis</a:t>
            </a:r>
          </a:p>
        </p:txBody>
      </p:sp>
      <p:sp>
        <p:nvSpPr>
          <p:cNvPr id="186373" name="Text Box 5"/>
          <p:cNvSpPr txBox="1">
            <a:spLocks noChangeArrowheads="1"/>
          </p:cNvSpPr>
          <p:nvPr/>
        </p:nvSpPr>
        <p:spPr bwMode="auto">
          <a:xfrm>
            <a:off x="4648200" y="32766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latin typeface="Arial" pitchFamily="34" charset="0"/>
              </a:rPr>
              <a:t>Membrano-proliferative glomerulonephritis </a:t>
            </a:r>
          </a:p>
        </p:txBody>
      </p:sp>
      <p:sp>
        <p:nvSpPr>
          <p:cNvPr id="186374" name="Text Box 6"/>
          <p:cNvSpPr txBox="1">
            <a:spLocks noChangeArrowheads="1"/>
          </p:cNvSpPr>
          <p:nvPr/>
        </p:nvSpPr>
        <p:spPr bwMode="auto">
          <a:xfrm>
            <a:off x="4648200" y="4284663"/>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latin typeface="Arial" pitchFamily="34" charset="0"/>
              </a:rPr>
              <a:t>Minimal Change glomerulonephritis</a:t>
            </a:r>
          </a:p>
        </p:txBody>
      </p:sp>
      <p:sp>
        <p:nvSpPr>
          <p:cNvPr id="186375" name="Text Box 7"/>
          <p:cNvSpPr txBox="1">
            <a:spLocks noChangeArrowheads="1"/>
          </p:cNvSpPr>
          <p:nvPr/>
        </p:nvSpPr>
        <p:spPr bwMode="auto">
          <a:xfrm>
            <a:off x="4648200" y="51816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95738" algn="l"/>
              </a:tabLst>
            </a:pPr>
            <a:r>
              <a:rPr lang="en-US" sz="1600">
                <a:latin typeface="Arial" pitchFamily="34" charset="0"/>
              </a:rPr>
              <a:t>Focal Glomerulosclerosis</a:t>
            </a:r>
          </a:p>
        </p:txBody>
      </p:sp>
      <p:sp>
        <p:nvSpPr>
          <p:cNvPr id="186376" name="Text Box 8"/>
          <p:cNvSpPr txBox="1">
            <a:spLocks noChangeArrowheads="1"/>
          </p:cNvSpPr>
          <p:nvPr/>
        </p:nvSpPr>
        <p:spPr bwMode="auto">
          <a:xfrm>
            <a:off x="2667000" y="5943600"/>
            <a:ext cx="3338513" cy="396875"/>
          </a:xfrm>
          <a:prstGeom prst="rect">
            <a:avLst/>
          </a:prstGeom>
          <a:noFill/>
          <a:ln w="9525">
            <a:noFill/>
            <a:miter lim="800000"/>
            <a:headEnd/>
            <a:tailEnd/>
          </a:ln>
          <a:effectLst/>
        </p:spPr>
        <p:txBody>
          <a:bodyPr wrap="none" anchor="ctr">
            <a:spAutoFit/>
          </a:bodyPr>
          <a:lstStyle/>
          <a:p>
            <a:pPr algn="ctr">
              <a:spcBef>
                <a:spcPct val="50000"/>
              </a:spcBef>
            </a:pPr>
            <a:r>
              <a:rPr lang="en-US" sz="2000" i="1">
                <a:solidFill>
                  <a:srgbClr val="FF0000"/>
                </a:solidFill>
              </a:rPr>
              <a:t>Left click  anywhere to find out</a:t>
            </a:r>
          </a:p>
        </p:txBody>
      </p:sp>
      <p:sp>
        <p:nvSpPr>
          <p:cNvPr id="186377" name="Text Box 9"/>
          <p:cNvSpPr txBox="1">
            <a:spLocks noChangeArrowheads="1"/>
          </p:cNvSpPr>
          <p:nvPr/>
        </p:nvSpPr>
        <p:spPr bwMode="auto">
          <a:xfrm>
            <a:off x="609600" y="1600200"/>
            <a:ext cx="4267200" cy="336550"/>
          </a:xfrm>
          <a:prstGeom prst="rect">
            <a:avLst/>
          </a:prstGeom>
          <a:noFill/>
          <a:ln w="9525">
            <a:noFill/>
            <a:miter lim="800000"/>
            <a:headEnd/>
            <a:tailEnd/>
          </a:ln>
          <a:effectLst/>
        </p:spPr>
        <p:txBody>
          <a:bodyPr>
            <a:spAutoFit/>
          </a:bodyPr>
          <a:lstStyle/>
          <a:p>
            <a:pPr>
              <a:spcBef>
                <a:spcPct val="50000"/>
              </a:spcBef>
            </a:pPr>
            <a:r>
              <a:rPr lang="en-US" sz="1600">
                <a:latin typeface="Arial" pitchFamily="34" charset="0"/>
              </a:rPr>
              <a:t>Too many cells =</a:t>
            </a:r>
          </a:p>
        </p:txBody>
      </p:sp>
      <p:sp>
        <p:nvSpPr>
          <p:cNvPr id="186378" name="Text Box 10"/>
          <p:cNvSpPr txBox="1">
            <a:spLocks noChangeArrowheads="1"/>
          </p:cNvSpPr>
          <p:nvPr/>
        </p:nvSpPr>
        <p:spPr bwMode="auto">
          <a:xfrm>
            <a:off x="609600" y="2362200"/>
            <a:ext cx="4267200" cy="336550"/>
          </a:xfrm>
          <a:prstGeom prst="rect">
            <a:avLst/>
          </a:prstGeom>
          <a:noFill/>
          <a:ln w="9525">
            <a:noFill/>
            <a:miter lim="800000"/>
            <a:headEnd/>
            <a:tailEnd/>
          </a:ln>
          <a:effectLst/>
        </p:spPr>
        <p:txBody>
          <a:bodyPr>
            <a:spAutoFit/>
          </a:bodyPr>
          <a:lstStyle/>
          <a:p>
            <a:pPr>
              <a:spcBef>
                <a:spcPct val="50000"/>
              </a:spcBef>
            </a:pPr>
            <a:r>
              <a:rPr lang="en-US" sz="1600">
                <a:latin typeface="Arial" pitchFamily="34" charset="0"/>
              </a:rPr>
              <a:t>Thickening of basement membranes =</a:t>
            </a:r>
          </a:p>
        </p:txBody>
      </p:sp>
      <p:sp>
        <p:nvSpPr>
          <p:cNvPr id="186379" name="Text Box 11"/>
          <p:cNvSpPr txBox="1">
            <a:spLocks noChangeArrowheads="1"/>
          </p:cNvSpPr>
          <p:nvPr/>
        </p:nvSpPr>
        <p:spPr bwMode="auto">
          <a:xfrm>
            <a:off x="609600" y="3124200"/>
            <a:ext cx="3581400" cy="581025"/>
          </a:xfrm>
          <a:prstGeom prst="rect">
            <a:avLst/>
          </a:prstGeom>
          <a:noFill/>
          <a:ln w="9525">
            <a:noFill/>
            <a:miter lim="800000"/>
            <a:headEnd/>
            <a:tailEnd/>
          </a:ln>
          <a:effectLst/>
        </p:spPr>
        <p:txBody>
          <a:bodyPr anchor="ctr">
            <a:spAutoFit/>
          </a:bodyPr>
          <a:lstStyle/>
          <a:p>
            <a:pPr>
              <a:spcBef>
                <a:spcPct val="50000"/>
              </a:spcBef>
              <a:tabLst>
                <a:tab pos="3913188" algn="l"/>
              </a:tabLst>
            </a:pPr>
            <a:r>
              <a:rPr lang="en-US" sz="1600">
                <a:latin typeface="Arial" pitchFamily="34" charset="0"/>
              </a:rPr>
              <a:t>Increase number of cells </a:t>
            </a:r>
            <a:r>
              <a:rPr lang="en-US" sz="1600" u="sng">
                <a:latin typeface="Arial" pitchFamily="34" charset="0"/>
              </a:rPr>
              <a:t>and</a:t>
            </a:r>
            <a:r>
              <a:rPr lang="en-US" sz="1600">
                <a:latin typeface="Arial" pitchFamily="34" charset="0"/>
              </a:rPr>
              <a:t>  </a:t>
            </a:r>
            <a:br>
              <a:rPr lang="en-US" sz="1600">
                <a:latin typeface="Arial" pitchFamily="34" charset="0"/>
              </a:rPr>
            </a:br>
            <a:r>
              <a:rPr lang="en-US" sz="1600">
                <a:latin typeface="Arial" pitchFamily="34" charset="0"/>
              </a:rPr>
              <a:t>thickening of basement membranes =</a:t>
            </a:r>
          </a:p>
        </p:txBody>
      </p:sp>
      <p:sp>
        <p:nvSpPr>
          <p:cNvPr id="186380" name="Text Box 12"/>
          <p:cNvSpPr txBox="1">
            <a:spLocks noChangeArrowheads="1"/>
          </p:cNvSpPr>
          <p:nvPr/>
        </p:nvSpPr>
        <p:spPr bwMode="auto">
          <a:xfrm>
            <a:off x="609600" y="5181600"/>
            <a:ext cx="3352800" cy="336550"/>
          </a:xfrm>
          <a:prstGeom prst="rect">
            <a:avLst/>
          </a:prstGeom>
          <a:noFill/>
          <a:ln w="9525">
            <a:noFill/>
            <a:miter lim="800000"/>
            <a:headEnd/>
            <a:tailEnd/>
          </a:ln>
          <a:effectLst/>
        </p:spPr>
        <p:txBody>
          <a:bodyPr anchor="ctr">
            <a:spAutoFit/>
          </a:bodyPr>
          <a:lstStyle/>
          <a:p>
            <a:pPr>
              <a:spcBef>
                <a:spcPct val="50000"/>
              </a:spcBef>
              <a:tabLst>
                <a:tab pos="3913188" algn="l"/>
              </a:tabLst>
            </a:pPr>
            <a:r>
              <a:rPr lang="en-US" sz="1600">
                <a:latin typeface="Arial" pitchFamily="34" charset="0"/>
              </a:rPr>
              <a:t>Collagen scars in some glomeruli =</a:t>
            </a:r>
          </a:p>
        </p:txBody>
      </p:sp>
      <p:sp>
        <p:nvSpPr>
          <p:cNvPr id="186381" name="Text Box 13"/>
          <p:cNvSpPr txBox="1">
            <a:spLocks noChangeArrowheads="1"/>
          </p:cNvSpPr>
          <p:nvPr/>
        </p:nvSpPr>
        <p:spPr bwMode="auto">
          <a:xfrm>
            <a:off x="685800" y="990600"/>
            <a:ext cx="4267200" cy="336550"/>
          </a:xfrm>
          <a:prstGeom prst="rect">
            <a:avLst/>
          </a:prstGeom>
          <a:noFill/>
          <a:ln w="9525">
            <a:noFill/>
            <a:miter lim="800000"/>
            <a:headEnd/>
            <a:tailEnd/>
          </a:ln>
          <a:effectLst/>
        </p:spPr>
        <p:txBody>
          <a:bodyPr>
            <a:spAutoFit/>
          </a:bodyPr>
          <a:lstStyle/>
          <a:p>
            <a:pPr>
              <a:spcBef>
                <a:spcPct val="50000"/>
              </a:spcBef>
            </a:pPr>
            <a:endParaRPr lang="ar-SA" sz="1600">
              <a:latin typeface="Arial" pitchFamily="34" charset="0"/>
            </a:endParaRPr>
          </a:p>
        </p:txBody>
      </p:sp>
      <p:sp>
        <p:nvSpPr>
          <p:cNvPr id="186382" name="AutoShape 14"/>
          <p:cNvSpPr>
            <a:spLocks noChangeArrowheads="1"/>
          </p:cNvSpPr>
          <p:nvPr/>
        </p:nvSpPr>
        <p:spPr bwMode="auto">
          <a:xfrm>
            <a:off x="3124200" y="609600"/>
            <a:ext cx="2133600" cy="685800"/>
          </a:xfrm>
          <a:prstGeom prst="wedgeRectCallout">
            <a:avLst>
              <a:gd name="adj1" fmla="val -108481"/>
              <a:gd name="adj2" fmla="val 619444"/>
            </a:avLst>
          </a:prstGeom>
          <a:noFill/>
          <a:ln w="9525">
            <a:solidFill>
              <a:schemeClr val="tx1"/>
            </a:solidFill>
            <a:miter lim="800000"/>
            <a:headEnd/>
            <a:tailEnd/>
          </a:ln>
          <a:effectLst/>
        </p:spPr>
        <p:txBody>
          <a:bodyPr wrap="none" anchor="ctr"/>
          <a:lstStyle/>
          <a:p>
            <a:pPr algn="ctr"/>
            <a:r>
              <a:rPr lang="en-US" sz="1600" b="1">
                <a:solidFill>
                  <a:srgbClr val="FF0000"/>
                </a:solidFill>
                <a:latin typeface="Arial" pitchFamily="34" charset="0"/>
              </a:rPr>
              <a:t>What is this called?</a:t>
            </a:r>
          </a:p>
        </p:txBody>
      </p:sp>
      <p:sp>
        <p:nvSpPr>
          <p:cNvPr id="186383" name="Text Box 15"/>
          <p:cNvSpPr txBox="1">
            <a:spLocks noChangeArrowheads="1"/>
          </p:cNvSpPr>
          <p:nvPr/>
        </p:nvSpPr>
        <p:spPr bwMode="auto">
          <a:xfrm>
            <a:off x="685800" y="4114800"/>
            <a:ext cx="3581400" cy="581025"/>
          </a:xfrm>
          <a:prstGeom prst="rect">
            <a:avLst/>
          </a:prstGeom>
          <a:noFill/>
          <a:ln w="9525">
            <a:noFill/>
            <a:miter lim="800000"/>
            <a:headEnd/>
            <a:tailEnd/>
          </a:ln>
          <a:effectLst/>
        </p:spPr>
        <p:txBody>
          <a:bodyPr anchor="ctr">
            <a:spAutoFit/>
          </a:bodyPr>
          <a:lstStyle/>
          <a:p>
            <a:pPr>
              <a:spcBef>
                <a:spcPct val="50000"/>
              </a:spcBef>
              <a:tabLst>
                <a:tab pos="3913188" algn="l"/>
              </a:tabLst>
            </a:pPr>
            <a:r>
              <a:rPr lang="en-US" sz="1600">
                <a:latin typeface="Arial" pitchFamily="34" charset="0"/>
              </a:rPr>
              <a:t>Nephrotic syndrome but  </a:t>
            </a:r>
            <a:br>
              <a:rPr lang="en-US" sz="1600">
                <a:latin typeface="Arial" pitchFamily="34" charset="0"/>
              </a:rPr>
            </a:br>
            <a:r>
              <a:rPr lang="en-US" sz="1600">
                <a:latin typeface="Arial" pitchFamily="34" charset="0"/>
              </a:rPr>
              <a:t>thickening of basement membranes =</a:t>
            </a:r>
          </a:p>
        </p:txBody>
      </p:sp>
      <p:sp>
        <p:nvSpPr>
          <p:cNvPr id="186384" name="Text Box 16">
            <a:hlinkClick r:id="" action="ppaction://noaction"/>
          </p:cNvPr>
          <p:cNvSpPr txBox="1">
            <a:spLocks noChangeArrowheads="1"/>
          </p:cNvSpPr>
          <p:nvPr/>
        </p:nvSpPr>
        <p:spPr bwMode="auto">
          <a:xfrm>
            <a:off x="2667000" y="5943600"/>
            <a:ext cx="3338513" cy="396875"/>
          </a:xfrm>
          <a:prstGeom prst="rect">
            <a:avLst/>
          </a:prstGeom>
          <a:solidFill>
            <a:schemeClr val="bg1"/>
          </a:solidFill>
          <a:ln w="9525">
            <a:noFill/>
            <a:miter lim="800000"/>
            <a:headEnd/>
            <a:tailEnd/>
          </a:ln>
          <a:effectLst/>
        </p:spPr>
        <p:txBody>
          <a:bodyPr anchor="ctr">
            <a:spAutoFit/>
          </a:bodyPr>
          <a:lstStyle/>
          <a:p>
            <a:pPr algn="ctr">
              <a:spcBef>
                <a:spcPct val="50000"/>
              </a:spcBef>
            </a:pPr>
            <a:endParaRPr lang="en-US" sz="2000" i="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childTnLst>
                                    <p:set>
                                      <p:cBhvr>
                                        <p:cTn id="6" dur="1" fill="hold">
                                          <p:stCondLst>
                                            <p:cond delay="0"/>
                                          </p:stCondLst>
                                        </p:cTn>
                                        <p:tgtEl>
                                          <p:spTgt spid="186382"/>
                                        </p:tgtEl>
                                        <p:attrNameLst>
                                          <p:attrName>style.visibility</p:attrName>
                                        </p:attrNameLst>
                                      </p:cBhvr>
                                      <p:to>
                                        <p:strVal val="visible"/>
                                      </p:to>
                                    </p:set>
                                    <p:anim calcmode="lin" valueType="num">
                                      <p:cBhvr>
                                        <p:cTn id="7" dur="500" fill="hold"/>
                                        <p:tgtEl>
                                          <p:spTgt spid="186382"/>
                                        </p:tgtEl>
                                        <p:attrNameLst>
                                          <p:attrName>ppt_x</p:attrName>
                                        </p:attrNameLst>
                                      </p:cBhvr>
                                      <p:tavLst>
                                        <p:tav tm="0">
                                          <p:val>
                                            <p:strVal val="#ppt_x"/>
                                          </p:val>
                                        </p:tav>
                                        <p:tav tm="100000">
                                          <p:val>
                                            <p:strVal val="#ppt_x"/>
                                          </p:val>
                                        </p:tav>
                                      </p:tavLst>
                                    </p:anim>
                                    <p:anim calcmode="lin" valueType="num">
                                      <p:cBhvr>
                                        <p:cTn id="8" dur="500" fill="hold"/>
                                        <p:tgtEl>
                                          <p:spTgt spid="186382"/>
                                        </p:tgtEl>
                                        <p:attrNameLst>
                                          <p:attrName>ppt_y</p:attrName>
                                        </p:attrNameLst>
                                      </p:cBhvr>
                                      <p:tavLst>
                                        <p:tav tm="0">
                                          <p:val>
                                            <p:strVal val="#ppt_y-#ppt_h/2"/>
                                          </p:val>
                                        </p:tav>
                                        <p:tav tm="100000">
                                          <p:val>
                                            <p:strVal val="#ppt_y"/>
                                          </p:val>
                                        </p:tav>
                                      </p:tavLst>
                                    </p:anim>
                                    <p:anim calcmode="lin" valueType="num">
                                      <p:cBhvr>
                                        <p:cTn id="9" dur="500" fill="hold"/>
                                        <p:tgtEl>
                                          <p:spTgt spid="186382"/>
                                        </p:tgtEl>
                                        <p:attrNameLst>
                                          <p:attrName>ppt_w</p:attrName>
                                        </p:attrNameLst>
                                      </p:cBhvr>
                                      <p:tavLst>
                                        <p:tav tm="0">
                                          <p:val>
                                            <p:strVal val="#ppt_w"/>
                                          </p:val>
                                        </p:tav>
                                        <p:tav tm="100000">
                                          <p:val>
                                            <p:strVal val="#ppt_w"/>
                                          </p:val>
                                        </p:tav>
                                      </p:tavLst>
                                    </p:anim>
                                    <p:anim calcmode="lin" valueType="num">
                                      <p:cBhvr>
                                        <p:cTn id="10" dur="500" fill="hold"/>
                                        <p:tgtEl>
                                          <p:spTgt spid="186382"/>
                                        </p:tgtEl>
                                        <p:attrNameLst>
                                          <p:attrName>ppt_h</p:attrName>
                                        </p:attrNameLst>
                                      </p:cBhvr>
                                      <p:tavLst>
                                        <p:tav tm="0">
                                          <p:val>
                                            <p:fltVal val="0"/>
                                          </p:val>
                                        </p:tav>
                                        <p:tav tm="100000">
                                          <p:val>
                                            <p:strVal val="#ppt_h"/>
                                          </p:val>
                                        </p:tav>
                                      </p:tavLst>
                                    </p:anim>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186376"/>
                                        </p:tgtEl>
                                        <p:attrNameLst>
                                          <p:attrName>style.visibility</p:attrName>
                                        </p:attrNameLst>
                                      </p:cBhvr>
                                      <p:to>
                                        <p:strVal val="visible"/>
                                      </p:to>
                                    </p:set>
                                    <p:animEffect transition="in" filter="wipe(up)">
                                      <p:cBhvr>
                                        <p:cTn id="14" dur="500"/>
                                        <p:tgtEl>
                                          <p:spTgt spid="18637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86375"/>
                                        </p:tgtEl>
                                        <p:attrNameLst>
                                          <p:attrName>style.visibility</p:attrName>
                                        </p:attrNameLst>
                                      </p:cBhvr>
                                      <p:to>
                                        <p:strVal val="visible"/>
                                      </p:to>
                                    </p:set>
                                    <p:anim calcmode="lin" valueType="num">
                                      <p:cBhvr additive="base">
                                        <p:cTn id="19" dur="500" fill="hold"/>
                                        <p:tgtEl>
                                          <p:spTgt spid="186375"/>
                                        </p:tgtEl>
                                        <p:attrNameLst>
                                          <p:attrName>ppt_x</p:attrName>
                                        </p:attrNameLst>
                                      </p:cBhvr>
                                      <p:tavLst>
                                        <p:tav tm="0">
                                          <p:val>
                                            <p:strVal val="0-#ppt_w/2"/>
                                          </p:val>
                                        </p:tav>
                                        <p:tav tm="100000">
                                          <p:val>
                                            <p:strVal val="#ppt_x"/>
                                          </p:val>
                                        </p:tav>
                                      </p:tavLst>
                                    </p:anim>
                                    <p:anim calcmode="lin" valueType="num">
                                      <p:cBhvr additive="base">
                                        <p:cTn id="20" dur="500" fill="hold"/>
                                        <p:tgtEl>
                                          <p:spTgt spid="186375"/>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1" fill="hold" grpId="0" nodeType="afterEffect">
                                  <p:stCondLst>
                                    <p:cond delay="0"/>
                                  </p:stCondLst>
                                  <p:childTnLst>
                                    <p:set>
                                      <p:cBhvr>
                                        <p:cTn id="23" dur="1" fill="hold">
                                          <p:stCondLst>
                                            <p:cond delay="0"/>
                                          </p:stCondLst>
                                        </p:cTn>
                                        <p:tgtEl>
                                          <p:spTgt spid="186384"/>
                                        </p:tgtEl>
                                        <p:attrNameLst>
                                          <p:attrName>style.visibility</p:attrName>
                                        </p:attrNameLst>
                                      </p:cBhvr>
                                      <p:to>
                                        <p:strVal val="visible"/>
                                      </p:to>
                                    </p:set>
                                    <p:animEffect transition="in" filter="wipe(up)">
                                      <p:cBhvr>
                                        <p:cTn id="24" dur="500"/>
                                        <p:tgtEl>
                                          <p:spTgt spid="1863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375" grpId="0" animBg="1" autoUpdateAnimBg="0"/>
      <p:bldP spid="186376" grpId="0" autoUpdateAnimBg="0"/>
      <p:bldP spid="186382" grpId="0" animBg="1" autoUpdateAnimBg="0"/>
      <p:bldP spid="186384" grpId="0" animBg="1"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Text Box 2"/>
          <p:cNvSpPr txBox="1">
            <a:spLocks noChangeArrowheads="1"/>
          </p:cNvSpPr>
          <p:nvPr/>
        </p:nvSpPr>
        <p:spPr bwMode="auto">
          <a:xfrm>
            <a:off x="889000" y="228600"/>
            <a:ext cx="7677150" cy="366713"/>
          </a:xfrm>
          <a:prstGeom prst="rect">
            <a:avLst/>
          </a:prstGeom>
          <a:noFill/>
          <a:ln w="9525">
            <a:noFill/>
            <a:miter lim="800000"/>
            <a:headEnd/>
            <a:tailEnd/>
          </a:ln>
          <a:effectLst/>
        </p:spPr>
        <p:txBody>
          <a:bodyPr wrap="none" anchor="ctr">
            <a:spAutoFit/>
          </a:bodyPr>
          <a:lstStyle/>
          <a:p>
            <a:pPr algn="ctr">
              <a:spcBef>
                <a:spcPct val="50000"/>
              </a:spcBef>
            </a:pPr>
            <a:r>
              <a:rPr lang="en-US" sz="1800" b="1">
                <a:solidFill>
                  <a:schemeClr val="accent2"/>
                </a:solidFill>
                <a:latin typeface="Arial" pitchFamily="34" charset="0"/>
              </a:rPr>
              <a:t>HISTOLOGICAL NAMES USED IN </a:t>
            </a:r>
            <a:r>
              <a:rPr lang="en-US" sz="1800" b="1" u="sng">
                <a:solidFill>
                  <a:schemeClr val="accent2"/>
                </a:solidFill>
                <a:latin typeface="Arial" pitchFamily="34" charset="0"/>
              </a:rPr>
              <a:t>PRIMARY</a:t>
            </a:r>
            <a:r>
              <a:rPr lang="en-US" sz="1800" b="1">
                <a:solidFill>
                  <a:schemeClr val="accent2"/>
                </a:solidFill>
                <a:latin typeface="Arial" pitchFamily="34" charset="0"/>
              </a:rPr>
              <a:t> GLOMERULONEPHRITIS</a:t>
            </a:r>
            <a:endParaRPr lang="en-US" sz="1800" b="1">
              <a:latin typeface="Arial" pitchFamily="34" charset="0"/>
            </a:endParaRPr>
          </a:p>
        </p:txBody>
      </p:sp>
      <p:sp>
        <p:nvSpPr>
          <p:cNvPr id="188419" name="Text Box 3">
            <a:hlinkClick r:id="rId2" action="ppaction://hlinksldjump"/>
          </p:cNvPr>
          <p:cNvSpPr txBox="1">
            <a:spLocks noChangeArrowheads="1"/>
          </p:cNvSpPr>
          <p:nvPr/>
        </p:nvSpPr>
        <p:spPr bwMode="auto">
          <a:xfrm>
            <a:off x="4648200" y="23622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latin typeface="Arial" pitchFamily="34" charset="0"/>
              </a:rPr>
              <a:t>Membranous glomerulonephritis</a:t>
            </a:r>
          </a:p>
        </p:txBody>
      </p:sp>
      <p:sp>
        <p:nvSpPr>
          <p:cNvPr id="188420" name="Text Box 4">
            <a:hlinkClick r:id="rId3" action="ppaction://hlinksldjump"/>
          </p:cNvPr>
          <p:cNvSpPr txBox="1">
            <a:spLocks noChangeArrowheads="1"/>
          </p:cNvSpPr>
          <p:nvPr/>
        </p:nvSpPr>
        <p:spPr bwMode="auto">
          <a:xfrm>
            <a:off x="4648200" y="15240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latin typeface="Arial" pitchFamily="34" charset="0"/>
              </a:rPr>
              <a:t>Proliferative glomerulonephritis</a:t>
            </a:r>
          </a:p>
        </p:txBody>
      </p:sp>
      <p:sp>
        <p:nvSpPr>
          <p:cNvPr id="188421" name="Text Box 5">
            <a:hlinkClick r:id="rId4" action="ppaction://hlinksldjump"/>
          </p:cNvPr>
          <p:cNvSpPr txBox="1">
            <a:spLocks noChangeArrowheads="1"/>
          </p:cNvSpPr>
          <p:nvPr/>
        </p:nvSpPr>
        <p:spPr bwMode="auto">
          <a:xfrm>
            <a:off x="4648200" y="32766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latin typeface="Arial" pitchFamily="34" charset="0"/>
              </a:rPr>
              <a:t>Membrano-proliferative glomerulonephritis </a:t>
            </a:r>
          </a:p>
        </p:txBody>
      </p:sp>
      <p:sp>
        <p:nvSpPr>
          <p:cNvPr id="188422" name="Text Box 6">
            <a:hlinkClick r:id="rId5" action="ppaction://hlinksldjump"/>
          </p:cNvPr>
          <p:cNvSpPr txBox="1">
            <a:spLocks noChangeArrowheads="1"/>
          </p:cNvSpPr>
          <p:nvPr/>
        </p:nvSpPr>
        <p:spPr bwMode="auto">
          <a:xfrm>
            <a:off x="4648200" y="4284663"/>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latin typeface="Arial" pitchFamily="34" charset="0"/>
              </a:rPr>
              <a:t>Minimal Change glomerulonephritis</a:t>
            </a:r>
          </a:p>
        </p:txBody>
      </p:sp>
      <p:sp>
        <p:nvSpPr>
          <p:cNvPr id="188423" name="Text Box 7">
            <a:hlinkClick r:id="" action="ppaction://noaction"/>
          </p:cNvPr>
          <p:cNvSpPr txBox="1">
            <a:spLocks noChangeArrowheads="1"/>
          </p:cNvSpPr>
          <p:nvPr/>
        </p:nvSpPr>
        <p:spPr bwMode="auto">
          <a:xfrm>
            <a:off x="4648200" y="51816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95738" algn="l"/>
              </a:tabLst>
            </a:pPr>
            <a:r>
              <a:rPr lang="en-US" sz="1600">
                <a:latin typeface="Arial" pitchFamily="34" charset="0"/>
              </a:rPr>
              <a:t>Focal Glomerulosclerosis</a:t>
            </a:r>
          </a:p>
        </p:txBody>
      </p:sp>
      <p:sp>
        <p:nvSpPr>
          <p:cNvPr id="188425" name="Text Box 9"/>
          <p:cNvSpPr txBox="1">
            <a:spLocks noChangeArrowheads="1"/>
          </p:cNvSpPr>
          <p:nvPr/>
        </p:nvSpPr>
        <p:spPr bwMode="auto">
          <a:xfrm>
            <a:off x="609600" y="1600200"/>
            <a:ext cx="4267200" cy="336550"/>
          </a:xfrm>
          <a:prstGeom prst="rect">
            <a:avLst/>
          </a:prstGeom>
          <a:noFill/>
          <a:ln w="9525">
            <a:noFill/>
            <a:miter lim="800000"/>
            <a:headEnd/>
            <a:tailEnd/>
          </a:ln>
          <a:effectLst/>
        </p:spPr>
        <p:txBody>
          <a:bodyPr>
            <a:spAutoFit/>
          </a:bodyPr>
          <a:lstStyle/>
          <a:p>
            <a:pPr>
              <a:spcBef>
                <a:spcPct val="50000"/>
              </a:spcBef>
            </a:pPr>
            <a:r>
              <a:rPr lang="en-US" sz="1600">
                <a:latin typeface="Arial" pitchFamily="34" charset="0"/>
              </a:rPr>
              <a:t>Too many cells =</a:t>
            </a:r>
          </a:p>
        </p:txBody>
      </p:sp>
      <p:sp>
        <p:nvSpPr>
          <p:cNvPr id="188426" name="Text Box 10"/>
          <p:cNvSpPr txBox="1">
            <a:spLocks noChangeArrowheads="1"/>
          </p:cNvSpPr>
          <p:nvPr/>
        </p:nvSpPr>
        <p:spPr bwMode="auto">
          <a:xfrm>
            <a:off x="609600" y="2362200"/>
            <a:ext cx="4267200" cy="336550"/>
          </a:xfrm>
          <a:prstGeom prst="rect">
            <a:avLst/>
          </a:prstGeom>
          <a:noFill/>
          <a:ln w="9525">
            <a:noFill/>
            <a:miter lim="800000"/>
            <a:headEnd/>
            <a:tailEnd/>
          </a:ln>
          <a:effectLst/>
        </p:spPr>
        <p:txBody>
          <a:bodyPr>
            <a:spAutoFit/>
          </a:bodyPr>
          <a:lstStyle/>
          <a:p>
            <a:pPr>
              <a:spcBef>
                <a:spcPct val="50000"/>
              </a:spcBef>
            </a:pPr>
            <a:r>
              <a:rPr lang="en-US" sz="1600">
                <a:latin typeface="Arial" pitchFamily="34" charset="0"/>
              </a:rPr>
              <a:t>Thickening of basement membranes =</a:t>
            </a:r>
          </a:p>
        </p:txBody>
      </p:sp>
      <p:sp>
        <p:nvSpPr>
          <p:cNvPr id="188427" name="Text Box 11"/>
          <p:cNvSpPr txBox="1">
            <a:spLocks noChangeArrowheads="1"/>
          </p:cNvSpPr>
          <p:nvPr/>
        </p:nvSpPr>
        <p:spPr bwMode="auto">
          <a:xfrm>
            <a:off x="609600" y="3124200"/>
            <a:ext cx="3581400" cy="581025"/>
          </a:xfrm>
          <a:prstGeom prst="rect">
            <a:avLst/>
          </a:prstGeom>
          <a:noFill/>
          <a:ln w="9525">
            <a:noFill/>
            <a:miter lim="800000"/>
            <a:headEnd/>
            <a:tailEnd/>
          </a:ln>
          <a:effectLst/>
        </p:spPr>
        <p:txBody>
          <a:bodyPr anchor="ctr">
            <a:spAutoFit/>
          </a:bodyPr>
          <a:lstStyle/>
          <a:p>
            <a:pPr>
              <a:spcBef>
                <a:spcPct val="50000"/>
              </a:spcBef>
              <a:tabLst>
                <a:tab pos="3913188" algn="l"/>
              </a:tabLst>
            </a:pPr>
            <a:r>
              <a:rPr lang="en-US" sz="1600">
                <a:latin typeface="Arial" pitchFamily="34" charset="0"/>
              </a:rPr>
              <a:t>Increase number of cells </a:t>
            </a:r>
            <a:r>
              <a:rPr lang="en-US" sz="1600" u="sng">
                <a:latin typeface="Arial" pitchFamily="34" charset="0"/>
              </a:rPr>
              <a:t>and</a:t>
            </a:r>
            <a:r>
              <a:rPr lang="en-US" sz="1600">
                <a:latin typeface="Arial" pitchFamily="34" charset="0"/>
              </a:rPr>
              <a:t>  </a:t>
            </a:r>
            <a:br>
              <a:rPr lang="en-US" sz="1600">
                <a:latin typeface="Arial" pitchFamily="34" charset="0"/>
              </a:rPr>
            </a:br>
            <a:r>
              <a:rPr lang="en-US" sz="1600">
                <a:latin typeface="Arial" pitchFamily="34" charset="0"/>
              </a:rPr>
              <a:t>thickening of basement membranes =</a:t>
            </a:r>
          </a:p>
        </p:txBody>
      </p:sp>
      <p:sp>
        <p:nvSpPr>
          <p:cNvPr id="188428" name="Text Box 12"/>
          <p:cNvSpPr txBox="1">
            <a:spLocks noChangeArrowheads="1"/>
          </p:cNvSpPr>
          <p:nvPr/>
        </p:nvSpPr>
        <p:spPr bwMode="auto">
          <a:xfrm>
            <a:off x="609600" y="5181600"/>
            <a:ext cx="3352800" cy="336550"/>
          </a:xfrm>
          <a:prstGeom prst="rect">
            <a:avLst/>
          </a:prstGeom>
          <a:noFill/>
          <a:ln w="9525">
            <a:noFill/>
            <a:miter lim="800000"/>
            <a:headEnd/>
            <a:tailEnd/>
          </a:ln>
          <a:effectLst/>
        </p:spPr>
        <p:txBody>
          <a:bodyPr anchor="ctr">
            <a:spAutoFit/>
          </a:bodyPr>
          <a:lstStyle/>
          <a:p>
            <a:pPr>
              <a:spcBef>
                <a:spcPct val="50000"/>
              </a:spcBef>
              <a:tabLst>
                <a:tab pos="3913188" algn="l"/>
              </a:tabLst>
            </a:pPr>
            <a:r>
              <a:rPr lang="en-US" sz="1600">
                <a:latin typeface="Arial" pitchFamily="34" charset="0"/>
              </a:rPr>
              <a:t>Collagen scars in some glomeruli =</a:t>
            </a:r>
          </a:p>
        </p:txBody>
      </p:sp>
      <p:sp>
        <p:nvSpPr>
          <p:cNvPr id="188429" name="Text Box 13"/>
          <p:cNvSpPr txBox="1">
            <a:spLocks noChangeArrowheads="1"/>
          </p:cNvSpPr>
          <p:nvPr/>
        </p:nvSpPr>
        <p:spPr bwMode="auto">
          <a:xfrm>
            <a:off x="685800" y="990600"/>
            <a:ext cx="4267200" cy="336550"/>
          </a:xfrm>
          <a:prstGeom prst="rect">
            <a:avLst/>
          </a:prstGeom>
          <a:noFill/>
          <a:ln w="9525">
            <a:noFill/>
            <a:miter lim="800000"/>
            <a:headEnd/>
            <a:tailEnd/>
          </a:ln>
          <a:effectLst/>
        </p:spPr>
        <p:txBody>
          <a:bodyPr>
            <a:spAutoFit/>
          </a:bodyPr>
          <a:lstStyle/>
          <a:p>
            <a:pPr>
              <a:spcBef>
                <a:spcPct val="50000"/>
              </a:spcBef>
            </a:pPr>
            <a:endParaRPr lang="ar-SA" sz="1600">
              <a:latin typeface="Arial" pitchFamily="34" charset="0"/>
            </a:endParaRPr>
          </a:p>
        </p:txBody>
      </p:sp>
      <p:sp>
        <p:nvSpPr>
          <p:cNvPr id="188431" name="Text Box 15"/>
          <p:cNvSpPr txBox="1">
            <a:spLocks noChangeArrowheads="1"/>
          </p:cNvSpPr>
          <p:nvPr/>
        </p:nvSpPr>
        <p:spPr bwMode="auto">
          <a:xfrm>
            <a:off x="685800" y="4114800"/>
            <a:ext cx="3581400" cy="581025"/>
          </a:xfrm>
          <a:prstGeom prst="rect">
            <a:avLst/>
          </a:prstGeom>
          <a:noFill/>
          <a:ln w="9525">
            <a:noFill/>
            <a:miter lim="800000"/>
            <a:headEnd/>
            <a:tailEnd/>
          </a:ln>
          <a:effectLst/>
        </p:spPr>
        <p:txBody>
          <a:bodyPr anchor="ctr">
            <a:spAutoFit/>
          </a:bodyPr>
          <a:lstStyle/>
          <a:p>
            <a:pPr>
              <a:spcBef>
                <a:spcPct val="50000"/>
              </a:spcBef>
              <a:tabLst>
                <a:tab pos="3913188" algn="l"/>
              </a:tabLst>
            </a:pPr>
            <a:r>
              <a:rPr lang="en-US" sz="1600">
                <a:latin typeface="Arial" pitchFamily="34" charset="0"/>
              </a:rPr>
              <a:t>Nephrotic syndrome but  </a:t>
            </a:r>
            <a:br>
              <a:rPr lang="en-US" sz="1600">
                <a:latin typeface="Arial" pitchFamily="34" charset="0"/>
              </a:rPr>
            </a:br>
            <a:r>
              <a:rPr lang="en-US" sz="1600">
                <a:latin typeface="Arial" pitchFamily="34" charset="0"/>
              </a:rPr>
              <a:t>thickening of basement membranes =</a:t>
            </a:r>
          </a:p>
        </p:txBody>
      </p:sp>
      <p:sp>
        <p:nvSpPr>
          <p:cNvPr id="188433" name="Text Box 17"/>
          <p:cNvSpPr txBox="1">
            <a:spLocks noChangeArrowheads="1"/>
          </p:cNvSpPr>
          <p:nvPr/>
        </p:nvSpPr>
        <p:spPr bwMode="auto">
          <a:xfrm>
            <a:off x="1143000" y="762000"/>
            <a:ext cx="6781800" cy="396875"/>
          </a:xfrm>
          <a:prstGeom prst="rect">
            <a:avLst/>
          </a:prstGeom>
          <a:noFill/>
          <a:ln w="9525">
            <a:noFill/>
            <a:miter lim="800000"/>
            <a:headEnd/>
            <a:tailEnd/>
          </a:ln>
          <a:effectLst/>
        </p:spPr>
        <p:txBody>
          <a:bodyPr>
            <a:spAutoFit/>
          </a:bodyPr>
          <a:lstStyle/>
          <a:p>
            <a:pPr algn="ctr">
              <a:spcBef>
                <a:spcPct val="50000"/>
              </a:spcBef>
            </a:pPr>
            <a:r>
              <a:rPr lang="en-US" sz="2000" b="1" i="1">
                <a:solidFill>
                  <a:srgbClr val="FF0000"/>
                </a:solidFill>
              </a:rPr>
              <a:t>Click in each box in turn to explore each type in turn</a:t>
            </a:r>
            <a:endParaRPr lang="en-US" sz="1800">
              <a:solidFill>
                <a:srgbClr val="FF0000"/>
              </a:solidFill>
              <a:latin typeface="Arial" pitchFamily="34" charset="0"/>
            </a:endParaRPr>
          </a:p>
        </p:txBody>
      </p:sp>
      <p:sp>
        <p:nvSpPr>
          <p:cNvPr id="188435" name="Text Box 19">
            <a:hlinkClick r:id="" action="ppaction://noaction"/>
          </p:cNvPr>
          <p:cNvSpPr txBox="1">
            <a:spLocks noChangeArrowheads="1"/>
          </p:cNvSpPr>
          <p:nvPr/>
        </p:nvSpPr>
        <p:spPr bwMode="auto">
          <a:xfrm>
            <a:off x="4648200" y="61722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95738" algn="l"/>
              </a:tabLst>
            </a:pPr>
            <a:r>
              <a:rPr lang="en-US" sz="1600">
                <a:solidFill>
                  <a:schemeClr val="accent2"/>
                </a:solidFill>
                <a:latin typeface="Arial" pitchFamily="34" charset="0"/>
              </a:rPr>
              <a:t>SECONDARY GLOMERULONEPHRITIS</a:t>
            </a:r>
          </a:p>
        </p:txBody>
      </p:sp>
      <p:sp>
        <p:nvSpPr>
          <p:cNvPr id="188436" name="Text Box 20">
            <a:hlinkClick r:id="rId6" action="ppaction://hlinksldjump"/>
          </p:cNvPr>
          <p:cNvSpPr txBox="1">
            <a:spLocks noChangeArrowheads="1"/>
          </p:cNvSpPr>
          <p:nvPr/>
        </p:nvSpPr>
        <p:spPr bwMode="auto">
          <a:xfrm>
            <a:off x="2083757" y="6008171"/>
            <a:ext cx="261610" cy="369332"/>
          </a:xfrm>
          <a:prstGeom prst="rect">
            <a:avLst/>
          </a:prstGeom>
          <a:noFill/>
          <a:ln w="9525">
            <a:solidFill>
              <a:schemeClr val="tx1"/>
            </a:solidFill>
            <a:miter lim="800000"/>
            <a:headEnd/>
            <a:tailEnd/>
          </a:ln>
          <a:effectLst/>
        </p:spPr>
        <p:txBody>
          <a:bodyPr wrap="none" anchor="ctr">
            <a:spAutoFit/>
          </a:bodyPr>
          <a:lstStyle/>
          <a:p>
            <a:pPr algn="ctr">
              <a:spcBef>
                <a:spcPct val="50000"/>
              </a:spcBef>
            </a:pPr>
            <a:r>
              <a:rPr lang="en-US" sz="1800" b="1" i="1" dirty="0" smtClean="0">
                <a:solidFill>
                  <a:srgbClr val="FF3300"/>
                </a:solidFill>
              </a:rPr>
              <a:t>.</a:t>
            </a:r>
            <a:endParaRPr lang="en-US" sz="1800" b="1" i="1" dirty="0">
              <a:solidFill>
                <a:srgbClr val="FF33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88433"/>
                                        </p:tgtEl>
                                        <p:attrNameLst>
                                          <p:attrName>style.visibility</p:attrName>
                                        </p:attrNameLst>
                                      </p:cBhvr>
                                      <p:to>
                                        <p:strVal val="visible"/>
                                      </p:to>
                                    </p:set>
                                    <p:anim calcmode="lin" valueType="num">
                                      <p:cBhvr additive="base">
                                        <p:cTn id="7" dur="500" fill="hold"/>
                                        <p:tgtEl>
                                          <p:spTgt spid="188433"/>
                                        </p:tgtEl>
                                        <p:attrNameLst>
                                          <p:attrName>ppt_x</p:attrName>
                                        </p:attrNameLst>
                                      </p:cBhvr>
                                      <p:tavLst>
                                        <p:tav tm="0">
                                          <p:val>
                                            <p:strVal val="0-#ppt_w/2"/>
                                          </p:val>
                                        </p:tav>
                                        <p:tav tm="100000">
                                          <p:val>
                                            <p:strVal val="#ppt_x"/>
                                          </p:val>
                                        </p:tav>
                                      </p:tavLst>
                                    </p:anim>
                                    <p:anim calcmode="lin" valueType="num">
                                      <p:cBhvr additive="base">
                                        <p:cTn id="8" dur="500" fill="hold"/>
                                        <p:tgtEl>
                                          <p:spTgt spid="1884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33" grpId="0"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Text Box 2"/>
          <p:cNvSpPr txBox="1">
            <a:spLocks noChangeArrowheads="1"/>
          </p:cNvSpPr>
          <p:nvPr/>
        </p:nvSpPr>
        <p:spPr bwMode="auto">
          <a:xfrm>
            <a:off x="285750" y="4038600"/>
            <a:ext cx="1987550" cy="915988"/>
          </a:xfrm>
          <a:prstGeom prst="rect">
            <a:avLst/>
          </a:prstGeom>
          <a:noFill/>
          <a:ln w="9525">
            <a:noFill/>
            <a:miter lim="800000"/>
            <a:headEnd/>
            <a:tailEnd/>
          </a:ln>
          <a:effectLst/>
        </p:spPr>
        <p:txBody>
          <a:bodyPr wrap="none" anchor="ctr">
            <a:spAutoFit/>
          </a:bodyPr>
          <a:lstStyle/>
          <a:p>
            <a:pPr>
              <a:spcBef>
                <a:spcPct val="50000"/>
              </a:spcBef>
            </a:pPr>
            <a:r>
              <a:rPr lang="en-US" sz="1800">
                <a:solidFill>
                  <a:schemeClr val="accent2"/>
                </a:solidFill>
                <a:latin typeface="Arial" pitchFamily="34" charset="0"/>
              </a:rPr>
              <a:t>Epithelial cells</a:t>
            </a:r>
            <a:br>
              <a:rPr lang="en-US" sz="1800">
                <a:solidFill>
                  <a:schemeClr val="accent2"/>
                </a:solidFill>
                <a:latin typeface="Arial" pitchFamily="34" charset="0"/>
              </a:rPr>
            </a:br>
            <a:r>
              <a:rPr lang="en-US" sz="1800">
                <a:solidFill>
                  <a:schemeClr val="accent2"/>
                </a:solidFill>
                <a:latin typeface="Arial" pitchFamily="34" charset="0"/>
              </a:rPr>
              <a:t>(as “Cresents” in</a:t>
            </a:r>
            <a:br>
              <a:rPr lang="en-US" sz="1800">
                <a:solidFill>
                  <a:schemeClr val="accent2"/>
                </a:solidFill>
                <a:latin typeface="Arial" pitchFamily="34" charset="0"/>
              </a:rPr>
            </a:br>
            <a:r>
              <a:rPr lang="en-US" sz="1800">
                <a:solidFill>
                  <a:schemeClr val="accent2"/>
                </a:solidFill>
                <a:latin typeface="Arial" pitchFamily="34" charset="0"/>
              </a:rPr>
              <a:t>Bowman’s space)</a:t>
            </a:r>
          </a:p>
        </p:txBody>
      </p:sp>
      <p:sp>
        <p:nvSpPr>
          <p:cNvPr id="189443" name="Text Box 3">
            <a:hlinkClick r:id="" action="ppaction://noaction"/>
          </p:cNvPr>
          <p:cNvSpPr txBox="1">
            <a:spLocks noChangeArrowheads="1"/>
          </p:cNvSpPr>
          <p:nvPr/>
        </p:nvSpPr>
        <p:spPr bwMode="auto">
          <a:xfrm>
            <a:off x="2978150" y="1905000"/>
            <a:ext cx="2546350" cy="366713"/>
          </a:xfrm>
          <a:prstGeom prst="rect">
            <a:avLst/>
          </a:prstGeom>
          <a:noFill/>
          <a:ln w="9525">
            <a:noFill/>
            <a:miter lim="800000"/>
            <a:headEnd/>
            <a:tailEnd/>
          </a:ln>
          <a:effectLst/>
        </p:spPr>
        <p:txBody>
          <a:bodyPr wrap="none" anchor="ctr">
            <a:spAutoFit/>
          </a:bodyPr>
          <a:lstStyle/>
          <a:p>
            <a:pPr algn="ctr">
              <a:spcBef>
                <a:spcPct val="50000"/>
              </a:spcBef>
            </a:pPr>
            <a:r>
              <a:rPr lang="en-US" sz="1800">
                <a:latin typeface="Arial" pitchFamily="34" charset="0"/>
              </a:rPr>
              <a:t>Diffuse Proliferative g/n</a:t>
            </a:r>
          </a:p>
        </p:txBody>
      </p:sp>
      <p:sp>
        <p:nvSpPr>
          <p:cNvPr id="189444" name="Text Box 4"/>
          <p:cNvSpPr txBox="1">
            <a:spLocks noChangeArrowheads="1"/>
          </p:cNvSpPr>
          <p:nvPr/>
        </p:nvSpPr>
        <p:spPr bwMode="auto">
          <a:xfrm>
            <a:off x="1387475" y="762000"/>
            <a:ext cx="5441950" cy="366713"/>
          </a:xfrm>
          <a:prstGeom prst="rect">
            <a:avLst/>
          </a:prstGeom>
          <a:noFill/>
          <a:ln w="9525">
            <a:noFill/>
            <a:miter lim="800000"/>
            <a:headEnd/>
            <a:tailEnd/>
          </a:ln>
          <a:effectLst/>
        </p:spPr>
        <p:txBody>
          <a:bodyPr wrap="none" anchor="ctr">
            <a:spAutoFit/>
          </a:bodyPr>
          <a:lstStyle/>
          <a:p>
            <a:pPr algn="ctr">
              <a:spcBef>
                <a:spcPct val="50000"/>
              </a:spcBef>
            </a:pPr>
            <a:r>
              <a:rPr lang="en-US" sz="1800" b="1" u="sng">
                <a:latin typeface="Arial" pitchFamily="34" charset="0"/>
              </a:rPr>
              <a:t>Proliferative glomerulonephritis (too many cells)</a:t>
            </a:r>
          </a:p>
        </p:txBody>
      </p:sp>
      <p:sp>
        <p:nvSpPr>
          <p:cNvPr id="189446" name="Text Box 6"/>
          <p:cNvSpPr txBox="1">
            <a:spLocks noChangeArrowheads="1"/>
          </p:cNvSpPr>
          <p:nvPr/>
        </p:nvSpPr>
        <p:spPr bwMode="auto">
          <a:xfrm>
            <a:off x="2876550" y="4348163"/>
            <a:ext cx="2597150" cy="366712"/>
          </a:xfrm>
          <a:prstGeom prst="rect">
            <a:avLst/>
          </a:prstGeom>
          <a:noFill/>
          <a:ln w="9525">
            <a:noFill/>
            <a:miter lim="800000"/>
            <a:headEnd/>
            <a:tailEnd/>
          </a:ln>
          <a:effectLst/>
        </p:spPr>
        <p:txBody>
          <a:bodyPr wrap="none" anchor="ctr">
            <a:spAutoFit/>
          </a:bodyPr>
          <a:lstStyle/>
          <a:p>
            <a:pPr>
              <a:spcBef>
                <a:spcPct val="50000"/>
              </a:spcBef>
            </a:pPr>
            <a:r>
              <a:rPr lang="en-US" sz="1800">
                <a:latin typeface="Arial" pitchFamily="34" charset="0"/>
              </a:rPr>
              <a:t>Rapidly Progressive g/n</a:t>
            </a:r>
          </a:p>
        </p:txBody>
      </p:sp>
      <p:sp>
        <p:nvSpPr>
          <p:cNvPr id="189448" name="Text Box 8"/>
          <p:cNvSpPr txBox="1">
            <a:spLocks noChangeArrowheads="1"/>
          </p:cNvSpPr>
          <p:nvPr/>
        </p:nvSpPr>
        <p:spPr bwMode="auto">
          <a:xfrm>
            <a:off x="990600" y="228600"/>
            <a:ext cx="7042150" cy="366713"/>
          </a:xfrm>
          <a:prstGeom prst="rect">
            <a:avLst/>
          </a:prstGeom>
          <a:noFill/>
          <a:ln w="9525">
            <a:noFill/>
            <a:miter lim="800000"/>
            <a:headEnd/>
            <a:tailEnd/>
          </a:ln>
          <a:effectLst/>
        </p:spPr>
        <p:txBody>
          <a:bodyPr wrap="none" anchor="ctr">
            <a:spAutoFit/>
          </a:bodyPr>
          <a:lstStyle/>
          <a:p>
            <a:pPr algn="ctr">
              <a:spcBef>
                <a:spcPct val="50000"/>
              </a:spcBef>
            </a:pPr>
            <a:r>
              <a:rPr lang="en-US" sz="1800" b="1">
                <a:solidFill>
                  <a:schemeClr val="accent2"/>
                </a:solidFill>
                <a:latin typeface="Arial" pitchFamily="34" charset="0"/>
              </a:rPr>
              <a:t>HISTOLOGICAL CLASSIFICATION OF GLOMERULAR DISEASE</a:t>
            </a:r>
            <a:endParaRPr lang="en-US" sz="1800" b="1">
              <a:latin typeface="Arial" pitchFamily="34" charset="0"/>
            </a:endParaRPr>
          </a:p>
        </p:txBody>
      </p:sp>
      <p:sp>
        <p:nvSpPr>
          <p:cNvPr id="189449" name="Text Box 9"/>
          <p:cNvSpPr txBox="1">
            <a:spLocks noChangeArrowheads="1"/>
          </p:cNvSpPr>
          <p:nvPr/>
        </p:nvSpPr>
        <p:spPr bwMode="auto">
          <a:xfrm>
            <a:off x="285750" y="2133600"/>
            <a:ext cx="2025650" cy="366713"/>
          </a:xfrm>
          <a:prstGeom prst="rect">
            <a:avLst/>
          </a:prstGeom>
          <a:noFill/>
          <a:ln w="9525">
            <a:noFill/>
            <a:miter lim="800000"/>
            <a:headEnd/>
            <a:tailEnd/>
          </a:ln>
          <a:effectLst/>
        </p:spPr>
        <p:txBody>
          <a:bodyPr wrap="none" anchor="ctr">
            <a:spAutoFit/>
          </a:bodyPr>
          <a:lstStyle/>
          <a:p>
            <a:pPr algn="ctr">
              <a:spcBef>
                <a:spcPct val="50000"/>
              </a:spcBef>
            </a:pPr>
            <a:r>
              <a:rPr lang="en-US" sz="1800">
                <a:solidFill>
                  <a:schemeClr val="accent2"/>
                </a:solidFill>
                <a:latin typeface="Arial" pitchFamily="34" charset="0"/>
              </a:rPr>
              <a:t>Inflammatory cells</a:t>
            </a:r>
          </a:p>
        </p:txBody>
      </p:sp>
      <p:sp>
        <p:nvSpPr>
          <p:cNvPr id="189450" name="Text Box 10"/>
          <p:cNvSpPr txBox="1">
            <a:spLocks noChangeArrowheads="1"/>
          </p:cNvSpPr>
          <p:nvPr/>
        </p:nvSpPr>
        <p:spPr bwMode="auto">
          <a:xfrm>
            <a:off x="285750" y="1676400"/>
            <a:ext cx="1835150" cy="366713"/>
          </a:xfrm>
          <a:prstGeom prst="rect">
            <a:avLst/>
          </a:prstGeom>
          <a:noFill/>
          <a:ln w="9525">
            <a:noFill/>
            <a:miter lim="800000"/>
            <a:headEnd/>
            <a:tailEnd/>
          </a:ln>
          <a:effectLst/>
        </p:spPr>
        <p:txBody>
          <a:bodyPr wrap="none" anchor="ctr">
            <a:spAutoFit/>
          </a:bodyPr>
          <a:lstStyle/>
          <a:p>
            <a:pPr algn="ctr">
              <a:spcBef>
                <a:spcPct val="50000"/>
              </a:spcBef>
            </a:pPr>
            <a:r>
              <a:rPr lang="en-US" sz="1800">
                <a:solidFill>
                  <a:schemeClr val="accent2"/>
                </a:solidFill>
                <a:latin typeface="Arial" pitchFamily="34" charset="0"/>
              </a:rPr>
              <a:t>Endothelial cells</a:t>
            </a:r>
          </a:p>
        </p:txBody>
      </p:sp>
      <p:sp>
        <p:nvSpPr>
          <p:cNvPr id="189451" name="Text Box 11"/>
          <p:cNvSpPr txBox="1">
            <a:spLocks noChangeArrowheads="1"/>
          </p:cNvSpPr>
          <p:nvPr/>
        </p:nvSpPr>
        <p:spPr bwMode="auto">
          <a:xfrm>
            <a:off x="285750" y="3048000"/>
            <a:ext cx="1746250" cy="366713"/>
          </a:xfrm>
          <a:prstGeom prst="rect">
            <a:avLst/>
          </a:prstGeom>
          <a:noFill/>
          <a:ln w="9525">
            <a:noFill/>
            <a:miter lim="800000"/>
            <a:headEnd/>
            <a:tailEnd/>
          </a:ln>
          <a:effectLst/>
        </p:spPr>
        <p:txBody>
          <a:bodyPr wrap="none" anchor="ctr">
            <a:spAutoFit/>
          </a:bodyPr>
          <a:lstStyle/>
          <a:p>
            <a:pPr>
              <a:spcBef>
                <a:spcPct val="50000"/>
              </a:spcBef>
            </a:pPr>
            <a:r>
              <a:rPr lang="en-US" sz="1800">
                <a:solidFill>
                  <a:schemeClr val="accent2"/>
                </a:solidFill>
                <a:latin typeface="Arial" pitchFamily="34" charset="0"/>
              </a:rPr>
              <a:t>Mesangial cells</a:t>
            </a:r>
          </a:p>
        </p:txBody>
      </p:sp>
      <p:sp>
        <p:nvSpPr>
          <p:cNvPr id="189452" name="AutoShape 12"/>
          <p:cNvSpPr>
            <a:spLocks/>
          </p:cNvSpPr>
          <p:nvPr/>
        </p:nvSpPr>
        <p:spPr bwMode="auto">
          <a:xfrm>
            <a:off x="2419350" y="1828800"/>
            <a:ext cx="304800" cy="609600"/>
          </a:xfrm>
          <a:prstGeom prst="rightBrace">
            <a:avLst>
              <a:gd name="adj1" fmla="val 16667"/>
              <a:gd name="adj2" fmla="val 50000"/>
            </a:avLst>
          </a:prstGeom>
          <a:noFill/>
          <a:ln w="9525">
            <a:solidFill>
              <a:schemeClr val="accent2"/>
            </a:solidFill>
            <a:round/>
            <a:headEnd/>
            <a:tailEnd/>
          </a:ln>
          <a:effectLst/>
        </p:spPr>
        <p:txBody>
          <a:bodyPr wrap="none" anchor="ctr"/>
          <a:lstStyle/>
          <a:p>
            <a:endParaRPr lang="ar-SA"/>
          </a:p>
        </p:txBody>
      </p:sp>
      <p:sp>
        <p:nvSpPr>
          <p:cNvPr id="189453" name="Text Box 13"/>
          <p:cNvSpPr txBox="1">
            <a:spLocks noChangeArrowheads="1"/>
          </p:cNvSpPr>
          <p:nvPr/>
        </p:nvSpPr>
        <p:spPr bwMode="auto">
          <a:xfrm>
            <a:off x="2798763" y="2916238"/>
            <a:ext cx="2851150" cy="641350"/>
          </a:xfrm>
          <a:prstGeom prst="rect">
            <a:avLst/>
          </a:prstGeom>
          <a:noFill/>
          <a:ln w="9525">
            <a:noFill/>
            <a:miter lim="800000"/>
            <a:headEnd/>
            <a:tailEnd/>
          </a:ln>
          <a:effectLst/>
        </p:spPr>
        <p:txBody>
          <a:bodyPr wrap="none" anchor="ctr">
            <a:spAutoFit/>
          </a:bodyPr>
          <a:lstStyle/>
          <a:p>
            <a:pPr>
              <a:spcBef>
                <a:spcPct val="50000"/>
              </a:spcBef>
            </a:pPr>
            <a:r>
              <a:rPr lang="en-US" sz="1800">
                <a:latin typeface="Arial" pitchFamily="34" charset="0"/>
              </a:rPr>
              <a:t>Mesangio-proliferative g/n</a:t>
            </a:r>
            <a:br>
              <a:rPr lang="en-US" sz="1800">
                <a:latin typeface="Arial" pitchFamily="34" charset="0"/>
              </a:rPr>
            </a:br>
            <a:r>
              <a:rPr lang="en-US" sz="1800">
                <a:latin typeface="Arial" pitchFamily="34" charset="0"/>
              </a:rPr>
              <a:t>typical of Berger’s disease</a:t>
            </a:r>
          </a:p>
        </p:txBody>
      </p:sp>
      <p:sp>
        <p:nvSpPr>
          <p:cNvPr id="189454" name="AutoShape 14"/>
          <p:cNvSpPr>
            <a:spLocks/>
          </p:cNvSpPr>
          <p:nvPr/>
        </p:nvSpPr>
        <p:spPr bwMode="auto">
          <a:xfrm>
            <a:off x="2419350" y="2971800"/>
            <a:ext cx="304800" cy="609600"/>
          </a:xfrm>
          <a:prstGeom prst="rightBrace">
            <a:avLst>
              <a:gd name="adj1" fmla="val 16667"/>
              <a:gd name="adj2" fmla="val 50000"/>
            </a:avLst>
          </a:prstGeom>
          <a:noFill/>
          <a:ln w="9525">
            <a:solidFill>
              <a:schemeClr val="accent2"/>
            </a:solidFill>
            <a:round/>
            <a:headEnd/>
            <a:tailEnd/>
          </a:ln>
          <a:effectLst/>
        </p:spPr>
        <p:txBody>
          <a:bodyPr wrap="none" anchor="ctr"/>
          <a:lstStyle/>
          <a:p>
            <a:endParaRPr lang="ar-SA"/>
          </a:p>
        </p:txBody>
      </p:sp>
      <p:sp>
        <p:nvSpPr>
          <p:cNvPr id="189455" name="AutoShape 15"/>
          <p:cNvSpPr>
            <a:spLocks/>
          </p:cNvSpPr>
          <p:nvPr/>
        </p:nvSpPr>
        <p:spPr bwMode="auto">
          <a:xfrm>
            <a:off x="2419350" y="4191000"/>
            <a:ext cx="381000" cy="685800"/>
          </a:xfrm>
          <a:prstGeom prst="rightBrace">
            <a:avLst>
              <a:gd name="adj1" fmla="val 15000"/>
              <a:gd name="adj2" fmla="val 50000"/>
            </a:avLst>
          </a:prstGeom>
          <a:noFill/>
          <a:ln w="9525">
            <a:solidFill>
              <a:schemeClr val="accent2"/>
            </a:solidFill>
            <a:round/>
            <a:headEnd/>
            <a:tailEnd/>
          </a:ln>
          <a:effectLst/>
        </p:spPr>
        <p:txBody>
          <a:bodyPr wrap="none" anchor="ctr"/>
          <a:lstStyle/>
          <a:p>
            <a:endParaRPr lang="ar-SA"/>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Text Box 2"/>
          <p:cNvSpPr txBox="1">
            <a:spLocks noChangeArrowheads="1"/>
          </p:cNvSpPr>
          <p:nvPr/>
        </p:nvSpPr>
        <p:spPr bwMode="auto">
          <a:xfrm>
            <a:off x="285750" y="4038600"/>
            <a:ext cx="1987550" cy="915988"/>
          </a:xfrm>
          <a:prstGeom prst="rect">
            <a:avLst/>
          </a:prstGeom>
          <a:noFill/>
          <a:ln w="9525">
            <a:noFill/>
            <a:miter lim="800000"/>
            <a:headEnd/>
            <a:tailEnd/>
          </a:ln>
          <a:effectLst/>
        </p:spPr>
        <p:txBody>
          <a:bodyPr wrap="none" anchor="ctr">
            <a:spAutoFit/>
          </a:bodyPr>
          <a:lstStyle/>
          <a:p>
            <a:pPr>
              <a:spcBef>
                <a:spcPct val="50000"/>
              </a:spcBef>
            </a:pPr>
            <a:r>
              <a:rPr lang="en-US" sz="1800">
                <a:solidFill>
                  <a:schemeClr val="accent2"/>
                </a:solidFill>
                <a:latin typeface="Arial" pitchFamily="34" charset="0"/>
              </a:rPr>
              <a:t>Epithelial cells</a:t>
            </a:r>
            <a:br>
              <a:rPr lang="en-US" sz="1800">
                <a:solidFill>
                  <a:schemeClr val="accent2"/>
                </a:solidFill>
                <a:latin typeface="Arial" pitchFamily="34" charset="0"/>
              </a:rPr>
            </a:br>
            <a:r>
              <a:rPr lang="en-US" sz="1800">
                <a:solidFill>
                  <a:schemeClr val="accent2"/>
                </a:solidFill>
                <a:latin typeface="Arial" pitchFamily="34" charset="0"/>
              </a:rPr>
              <a:t>(as “Cresents” in</a:t>
            </a:r>
            <a:br>
              <a:rPr lang="en-US" sz="1800">
                <a:solidFill>
                  <a:schemeClr val="accent2"/>
                </a:solidFill>
                <a:latin typeface="Arial" pitchFamily="34" charset="0"/>
              </a:rPr>
            </a:br>
            <a:r>
              <a:rPr lang="en-US" sz="1800">
                <a:solidFill>
                  <a:schemeClr val="accent2"/>
                </a:solidFill>
                <a:latin typeface="Arial" pitchFamily="34" charset="0"/>
              </a:rPr>
              <a:t>Bowman’s space)</a:t>
            </a:r>
          </a:p>
        </p:txBody>
      </p:sp>
      <p:sp>
        <p:nvSpPr>
          <p:cNvPr id="202755" name="Text Box 3">
            <a:hlinkClick r:id="" action="ppaction://noaction"/>
          </p:cNvPr>
          <p:cNvSpPr txBox="1">
            <a:spLocks noChangeArrowheads="1"/>
          </p:cNvSpPr>
          <p:nvPr/>
        </p:nvSpPr>
        <p:spPr bwMode="auto">
          <a:xfrm>
            <a:off x="2978150" y="1905000"/>
            <a:ext cx="2546350" cy="366713"/>
          </a:xfrm>
          <a:prstGeom prst="rect">
            <a:avLst/>
          </a:prstGeom>
          <a:noFill/>
          <a:ln w="9525">
            <a:noFill/>
            <a:miter lim="800000"/>
            <a:headEnd/>
            <a:tailEnd/>
          </a:ln>
          <a:effectLst/>
        </p:spPr>
        <p:txBody>
          <a:bodyPr wrap="none" anchor="ctr">
            <a:spAutoFit/>
          </a:bodyPr>
          <a:lstStyle/>
          <a:p>
            <a:pPr algn="ctr">
              <a:spcBef>
                <a:spcPct val="50000"/>
              </a:spcBef>
            </a:pPr>
            <a:r>
              <a:rPr lang="en-US" sz="1800">
                <a:latin typeface="Arial" pitchFamily="34" charset="0"/>
              </a:rPr>
              <a:t>Diffuse Proliferative g/n</a:t>
            </a:r>
          </a:p>
        </p:txBody>
      </p:sp>
      <p:sp>
        <p:nvSpPr>
          <p:cNvPr id="202756" name="Text Box 4"/>
          <p:cNvSpPr txBox="1">
            <a:spLocks noChangeArrowheads="1"/>
          </p:cNvSpPr>
          <p:nvPr/>
        </p:nvSpPr>
        <p:spPr bwMode="auto">
          <a:xfrm>
            <a:off x="1387475" y="762000"/>
            <a:ext cx="5441950" cy="366713"/>
          </a:xfrm>
          <a:prstGeom prst="rect">
            <a:avLst/>
          </a:prstGeom>
          <a:noFill/>
          <a:ln w="9525">
            <a:noFill/>
            <a:miter lim="800000"/>
            <a:headEnd/>
            <a:tailEnd/>
          </a:ln>
          <a:effectLst/>
        </p:spPr>
        <p:txBody>
          <a:bodyPr wrap="none" anchor="ctr">
            <a:spAutoFit/>
          </a:bodyPr>
          <a:lstStyle/>
          <a:p>
            <a:pPr algn="ctr">
              <a:spcBef>
                <a:spcPct val="50000"/>
              </a:spcBef>
            </a:pPr>
            <a:r>
              <a:rPr lang="en-US" sz="1800" b="1" u="sng">
                <a:latin typeface="Arial" pitchFamily="34" charset="0"/>
              </a:rPr>
              <a:t>Proliferative glomerulonephritis (too many cells)</a:t>
            </a:r>
          </a:p>
        </p:txBody>
      </p:sp>
      <p:sp>
        <p:nvSpPr>
          <p:cNvPr id="202757" name="Text Box 5"/>
          <p:cNvSpPr txBox="1">
            <a:spLocks noChangeArrowheads="1"/>
          </p:cNvSpPr>
          <p:nvPr/>
        </p:nvSpPr>
        <p:spPr bwMode="auto">
          <a:xfrm>
            <a:off x="2876550" y="4348163"/>
            <a:ext cx="2597150" cy="366712"/>
          </a:xfrm>
          <a:prstGeom prst="rect">
            <a:avLst/>
          </a:prstGeom>
          <a:noFill/>
          <a:ln w="9525">
            <a:noFill/>
            <a:miter lim="800000"/>
            <a:headEnd/>
            <a:tailEnd/>
          </a:ln>
          <a:effectLst/>
        </p:spPr>
        <p:txBody>
          <a:bodyPr wrap="none" anchor="ctr">
            <a:spAutoFit/>
          </a:bodyPr>
          <a:lstStyle/>
          <a:p>
            <a:pPr>
              <a:spcBef>
                <a:spcPct val="50000"/>
              </a:spcBef>
            </a:pPr>
            <a:r>
              <a:rPr lang="en-US" sz="1800">
                <a:latin typeface="Arial" pitchFamily="34" charset="0"/>
              </a:rPr>
              <a:t>Rapidly Progressive g/n</a:t>
            </a:r>
          </a:p>
        </p:txBody>
      </p:sp>
      <p:sp>
        <p:nvSpPr>
          <p:cNvPr id="202758" name="Text Box 6"/>
          <p:cNvSpPr txBox="1">
            <a:spLocks noChangeArrowheads="1"/>
          </p:cNvSpPr>
          <p:nvPr/>
        </p:nvSpPr>
        <p:spPr bwMode="auto">
          <a:xfrm>
            <a:off x="990600" y="228600"/>
            <a:ext cx="7042150" cy="366713"/>
          </a:xfrm>
          <a:prstGeom prst="rect">
            <a:avLst/>
          </a:prstGeom>
          <a:noFill/>
          <a:ln w="9525">
            <a:noFill/>
            <a:miter lim="800000"/>
            <a:headEnd/>
            <a:tailEnd/>
          </a:ln>
          <a:effectLst/>
        </p:spPr>
        <p:txBody>
          <a:bodyPr wrap="none" anchor="ctr">
            <a:spAutoFit/>
          </a:bodyPr>
          <a:lstStyle/>
          <a:p>
            <a:pPr algn="ctr">
              <a:spcBef>
                <a:spcPct val="50000"/>
              </a:spcBef>
            </a:pPr>
            <a:r>
              <a:rPr lang="en-US" sz="1800" b="1">
                <a:solidFill>
                  <a:schemeClr val="accent2"/>
                </a:solidFill>
                <a:latin typeface="Arial" pitchFamily="34" charset="0"/>
              </a:rPr>
              <a:t>HISTOLOGICAL CLASSIFICATION OF GLOMERULAR DISEASE</a:t>
            </a:r>
            <a:endParaRPr lang="en-US" sz="1800" b="1">
              <a:latin typeface="Arial" pitchFamily="34" charset="0"/>
            </a:endParaRPr>
          </a:p>
        </p:txBody>
      </p:sp>
      <p:sp>
        <p:nvSpPr>
          <p:cNvPr id="202759" name="Text Box 7"/>
          <p:cNvSpPr txBox="1">
            <a:spLocks noChangeArrowheads="1"/>
          </p:cNvSpPr>
          <p:nvPr/>
        </p:nvSpPr>
        <p:spPr bwMode="auto">
          <a:xfrm>
            <a:off x="285750" y="2133600"/>
            <a:ext cx="2025650" cy="366713"/>
          </a:xfrm>
          <a:prstGeom prst="rect">
            <a:avLst/>
          </a:prstGeom>
          <a:noFill/>
          <a:ln w="9525">
            <a:noFill/>
            <a:miter lim="800000"/>
            <a:headEnd/>
            <a:tailEnd/>
          </a:ln>
          <a:effectLst/>
        </p:spPr>
        <p:txBody>
          <a:bodyPr wrap="none" anchor="ctr">
            <a:spAutoFit/>
          </a:bodyPr>
          <a:lstStyle/>
          <a:p>
            <a:pPr algn="ctr">
              <a:spcBef>
                <a:spcPct val="50000"/>
              </a:spcBef>
            </a:pPr>
            <a:r>
              <a:rPr lang="en-US" sz="1800">
                <a:solidFill>
                  <a:schemeClr val="accent2"/>
                </a:solidFill>
                <a:latin typeface="Arial" pitchFamily="34" charset="0"/>
              </a:rPr>
              <a:t>Inflammatory cells</a:t>
            </a:r>
          </a:p>
        </p:txBody>
      </p:sp>
      <p:sp>
        <p:nvSpPr>
          <p:cNvPr id="202760" name="Text Box 8"/>
          <p:cNvSpPr txBox="1">
            <a:spLocks noChangeArrowheads="1"/>
          </p:cNvSpPr>
          <p:nvPr/>
        </p:nvSpPr>
        <p:spPr bwMode="auto">
          <a:xfrm>
            <a:off x="285750" y="1676400"/>
            <a:ext cx="1835150" cy="366713"/>
          </a:xfrm>
          <a:prstGeom prst="rect">
            <a:avLst/>
          </a:prstGeom>
          <a:noFill/>
          <a:ln w="9525">
            <a:noFill/>
            <a:miter lim="800000"/>
            <a:headEnd/>
            <a:tailEnd/>
          </a:ln>
          <a:effectLst/>
        </p:spPr>
        <p:txBody>
          <a:bodyPr wrap="none" anchor="ctr">
            <a:spAutoFit/>
          </a:bodyPr>
          <a:lstStyle/>
          <a:p>
            <a:pPr algn="ctr">
              <a:spcBef>
                <a:spcPct val="50000"/>
              </a:spcBef>
            </a:pPr>
            <a:r>
              <a:rPr lang="en-US" sz="1800">
                <a:solidFill>
                  <a:schemeClr val="accent2"/>
                </a:solidFill>
                <a:latin typeface="Arial" pitchFamily="34" charset="0"/>
              </a:rPr>
              <a:t>Endothelial cells</a:t>
            </a:r>
          </a:p>
        </p:txBody>
      </p:sp>
      <p:sp>
        <p:nvSpPr>
          <p:cNvPr id="202761" name="Text Box 9"/>
          <p:cNvSpPr txBox="1">
            <a:spLocks noChangeArrowheads="1"/>
          </p:cNvSpPr>
          <p:nvPr/>
        </p:nvSpPr>
        <p:spPr bwMode="auto">
          <a:xfrm>
            <a:off x="285750" y="3048000"/>
            <a:ext cx="1746250" cy="366713"/>
          </a:xfrm>
          <a:prstGeom prst="rect">
            <a:avLst/>
          </a:prstGeom>
          <a:noFill/>
          <a:ln w="9525">
            <a:noFill/>
            <a:miter lim="800000"/>
            <a:headEnd/>
            <a:tailEnd/>
          </a:ln>
          <a:effectLst/>
        </p:spPr>
        <p:txBody>
          <a:bodyPr wrap="none" anchor="ctr">
            <a:spAutoFit/>
          </a:bodyPr>
          <a:lstStyle/>
          <a:p>
            <a:pPr>
              <a:spcBef>
                <a:spcPct val="50000"/>
              </a:spcBef>
            </a:pPr>
            <a:r>
              <a:rPr lang="en-US" sz="1800">
                <a:solidFill>
                  <a:schemeClr val="accent2"/>
                </a:solidFill>
                <a:latin typeface="Arial" pitchFamily="34" charset="0"/>
              </a:rPr>
              <a:t>Mesangial cells</a:t>
            </a:r>
          </a:p>
        </p:txBody>
      </p:sp>
      <p:sp>
        <p:nvSpPr>
          <p:cNvPr id="202762" name="AutoShape 10"/>
          <p:cNvSpPr>
            <a:spLocks/>
          </p:cNvSpPr>
          <p:nvPr/>
        </p:nvSpPr>
        <p:spPr bwMode="auto">
          <a:xfrm>
            <a:off x="2419350" y="1828800"/>
            <a:ext cx="304800" cy="609600"/>
          </a:xfrm>
          <a:prstGeom prst="rightBrace">
            <a:avLst>
              <a:gd name="adj1" fmla="val 16667"/>
              <a:gd name="adj2" fmla="val 50000"/>
            </a:avLst>
          </a:prstGeom>
          <a:noFill/>
          <a:ln w="9525">
            <a:solidFill>
              <a:schemeClr val="accent2"/>
            </a:solidFill>
            <a:round/>
            <a:headEnd/>
            <a:tailEnd/>
          </a:ln>
          <a:effectLst/>
        </p:spPr>
        <p:txBody>
          <a:bodyPr wrap="none" anchor="ctr"/>
          <a:lstStyle/>
          <a:p>
            <a:endParaRPr lang="ar-SA"/>
          </a:p>
        </p:txBody>
      </p:sp>
      <p:sp>
        <p:nvSpPr>
          <p:cNvPr id="202764" name="AutoShape 12"/>
          <p:cNvSpPr>
            <a:spLocks/>
          </p:cNvSpPr>
          <p:nvPr/>
        </p:nvSpPr>
        <p:spPr bwMode="auto">
          <a:xfrm>
            <a:off x="2419350" y="2971800"/>
            <a:ext cx="304800" cy="609600"/>
          </a:xfrm>
          <a:prstGeom prst="rightBrace">
            <a:avLst>
              <a:gd name="adj1" fmla="val 16667"/>
              <a:gd name="adj2" fmla="val 50000"/>
            </a:avLst>
          </a:prstGeom>
          <a:noFill/>
          <a:ln w="9525">
            <a:solidFill>
              <a:schemeClr val="accent2"/>
            </a:solidFill>
            <a:round/>
            <a:headEnd/>
            <a:tailEnd/>
          </a:ln>
          <a:effectLst/>
        </p:spPr>
        <p:txBody>
          <a:bodyPr wrap="none" anchor="ctr"/>
          <a:lstStyle/>
          <a:p>
            <a:endParaRPr lang="ar-SA"/>
          </a:p>
        </p:txBody>
      </p:sp>
      <p:sp>
        <p:nvSpPr>
          <p:cNvPr id="202765" name="AutoShape 13"/>
          <p:cNvSpPr>
            <a:spLocks/>
          </p:cNvSpPr>
          <p:nvPr/>
        </p:nvSpPr>
        <p:spPr bwMode="auto">
          <a:xfrm>
            <a:off x="2419350" y="4191000"/>
            <a:ext cx="381000" cy="685800"/>
          </a:xfrm>
          <a:prstGeom prst="rightBrace">
            <a:avLst>
              <a:gd name="adj1" fmla="val 15000"/>
              <a:gd name="adj2" fmla="val 50000"/>
            </a:avLst>
          </a:prstGeom>
          <a:noFill/>
          <a:ln w="9525">
            <a:solidFill>
              <a:schemeClr val="accent2"/>
            </a:solidFill>
            <a:round/>
            <a:headEnd/>
            <a:tailEnd/>
          </a:ln>
          <a:effectLst/>
        </p:spPr>
        <p:txBody>
          <a:bodyPr wrap="none" anchor="ctr"/>
          <a:lstStyle/>
          <a:p>
            <a:endParaRPr lang="ar-SA"/>
          </a:p>
        </p:txBody>
      </p:sp>
      <p:sp>
        <p:nvSpPr>
          <p:cNvPr id="202766" name="AutoShape 14"/>
          <p:cNvSpPr>
            <a:spLocks/>
          </p:cNvSpPr>
          <p:nvPr/>
        </p:nvSpPr>
        <p:spPr bwMode="auto">
          <a:xfrm>
            <a:off x="5562600" y="2057400"/>
            <a:ext cx="304800" cy="2590800"/>
          </a:xfrm>
          <a:prstGeom prst="rightBrace">
            <a:avLst>
              <a:gd name="adj1" fmla="val 70833"/>
              <a:gd name="adj2" fmla="val 50000"/>
            </a:avLst>
          </a:prstGeom>
          <a:noFill/>
          <a:ln w="9525">
            <a:solidFill>
              <a:schemeClr val="tx1"/>
            </a:solidFill>
            <a:round/>
            <a:headEnd/>
            <a:tailEnd/>
          </a:ln>
          <a:effectLst/>
        </p:spPr>
        <p:txBody>
          <a:bodyPr wrap="none" anchor="ctr"/>
          <a:lstStyle/>
          <a:p>
            <a:endParaRPr lang="ar-SA"/>
          </a:p>
        </p:txBody>
      </p:sp>
      <p:sp>
        <p:nvSpPr>
          <p:cNvPr id="202767" name="Text Box 15"/>
          <p:cNvSpPr txBox="1">
            <a:spLocks noChangeArrowheads="1"/>
          </p:cNvSpPr>
          <p:nvPr/>
        </p:nvSpPr>
        <p:spPr bwMode="auto">
          <a:xfrm>
            <a:off x="5943600" y="2514600"/>
            <a:ext cx="2895600" cy="1616075"/>
          </a:xfrm>
          <a:prstGeom prst="rect">
            <a:avLst/>
          </a:prstGeom>
          <a:noFill/>
          <a:ln w="9525">
            <a:noFill/>
            <a:miter lim="800000"/>
            <a:headEnd/>
            <a:tailEnd/>
          </a:ln>
          <a:effectLst/>
        </p:spPr>
        <p:txBody>
          <a:bodyPr>
            <a:spAutoFit/>
          </a:bodyPr>
          <a:lstStyle/>
          <a:p>
            <a:pPr algn="ctr">
              <a:spcBef>
                <a:spcPct val="50000"/>
              </a:spcBef>
            </a:pPr>
            <a:r>
              <a:rPr lang="en-US" sz="2000" i="1">
                <a:solidFill>
                  <a:srgbClr val="FF3300"/>
                </a:solidFill>
              </a:rPr>
              <a:t>Left click anywhere</a:t>
            </a:r>
            <a:br>
              <a:rPr lang="en-US" sz="2000" i="1">
                <a:solidFill>
                  <a:srgbClr val="FF3300"/>
                </a:solidFill>
              </a:rPr>
            </a:br>
            <a:r>
              <a:rPr lang="en-US" sz="2000" i="1">
                <a:solidFill>
                  <a:srgbClr val="FF3300"/>
                </a:solidFill>
              </a:rPr>
              <a:t>to see a picture</a:t>
            </a:r>
            <a:br>
              <a:rPr lang="en-US" sz="2000" i="1">
                <a:solidFill>
                  <a:srgbClr val="FF3300"/>
                </a:solidFill>
              </a:rPr>
            </a:br>
            <a:r>
              <a:rPr lang="en-US" sz="2000" i="1">
                <a:solidFill>
                  <a:srgbClr val="FF3300"/>
                </a:solidFill>
              </a:rPr>
              <a:t>and to read about</a:t>
            </a:r>
            <a:br>
              <a:rPr lang="en-US" sz="2000" i="1">
                <a:solidFill>
                  <a:srgbClr val="FF3300"/>
                </a:solidFill>
              </a:rPr>
            </a:br>
            <a:r>
              <a:rPr lang="en-US" sz="2000" i="1">
                <a:solidFill>
                  <a:srgbClr val="FF3300"/>
                </a:solidFill>
              </a:rPr>
              <a:t>the clinical correlations</a:t>
            </a:r>
            <a:br>
              <a:rPr lang="en-US" sz="2000" i="1">
                <a:solidFill>
                  <a:srgbClr val="FF3300"/>
                </a:solidFill>
              </a:rPr>
            </a:br>
            <a:r>
              <a:rPr lang="en-US" sz="2000" i="1">
                <a:solidFill>
                  <a:srgbClr val="FF3300"/>
                </a:solidFill>
              </a:rPr>
              <a:t>of each</a:t>
            </a:r>
          </a:p>
        </p:txBody>
      </p:sp>
      <p:sp>
        <p:nvSpPr>
          <p:cNvPr id="202768" name="Text Box 16"/>
          <p:cNvSpPr txBox="1">
            <a:spLocks noChangeArrowheads="1"/>
          </p:cNvSpPr>
          <p:nvPr/>
        </p:nvSpPr>
        <p:spPr bwMode="auto">
          <a:xfrm>
            <a:off x="2798763" y="2916238"/>
            <a:ext cx="2851150" cy="641350"/>
          </a:xfrm>
          <a:prstGeom prst="rect">
            <a:avLst/>
          </a:prstGeom>
          <a:noFill/>
          <a:ln w="9525">
            <a:noFill/>
            <a:miter lim="800000"/>
            <a:headEnd/>
            <a:tailEnd/>
          </a:ln>
          <a:effectLst/>
        </p:spPr>
        <p:txBody>
          <a:bodyPr wrap="none" anchor="ctr">
            <a:spAutoFit/>
          </a:bodyPr>
          <a:lstStyle/>
          <a:p>
            <a:pPr>
              <a:spcBef>
                <a:spcPct val="50000"/>
              </a:spcBef>
            </a:pPr>
            <a:r>
              <a:rPr lang="en-US" sz="1800">
                <a:latin typeface="Arial" pitchFamily="34" charset="0"/>
              </a:rPr>
              <a:t>Mesangio-proliferative g/n</a:t>
            </a:r>
            <a:br>
              <a:rPr lang="en-US" sz="1800">
                <a:latin typeface="Arial" pitchFamily="34" charset="0"/>
              </a:rPr>
            </a:br>
            <a:r>
              <a:rPr lang="en-US" sz="1800">
                <a:latin typeface="Arial" pitchFamily="34" charset="0"/>
              </a:rPr>
              <a:t>typical of Berger’s disease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202766"/>
                                        </p:tgtEl>
                                        <p:attrNameLst>
                                          <p:attrName>style.visibility</p:attrName>
                                        </p:attrNameLst>
                                      </p:cBhvr>
                                      <p:to>
                                        <p:strVal val="visible"/>
                                      </p:to>
                                    </p:set>
                                    <p:anim calcmode="lin" valueType="num">
                                      <p:cBhvr>
                                        <p:cTn id="7" dur="500" fill="hold"/>
                                        <p:tgtEl>
                                          <p:spTgt spid="202766"/>
                                        </p:tgtEl>
                                        <p:attrNameLst>
                                          <p:attrName>ppt_x</p:attrName>
                                        </p:attrNameLst>
                                      </p:cBhvr>
                                      <p:tavLst>
                                        <p:tav tm="0">
                                          <p:val>
                                            <p:strVal val="#ppt_x-#ppt_w/2"/>
                                          </p:val>
                                        </p:tav>
                                        <p:tav tm="100000">
                                          <p:val>
                                            <p:strVal val="#ppt_x"/>
                                          </p:val>
                                        </p:tav>
                                      </p:tavLst>
                                    </p:anim>
                                    <p:anim calcmode="lin" valueType="num">
                                      <p:cBhvr>
                                        <p:cTn id="8" dur="500" fill="hold"/>
                                        <p:tgtEl>
                                          <p:spTgt spid="202766"/>
                                        </p:tgtEl>
                                        <p:attrNameLst>
                                          <p:attrName>ppt_y</p:attrName>
                                        </p:attrNameLst>
                                      </p:cBhvr>
                                      <p:tavLst>
                                        <p:tav tm="0">
                                          <p:val>
                                            <p:strVal val="#ppt_y"/>
                                          </p:val>
                                        </p:tav>
                                        <p:tav tm="100000">
                                          <p:val>
                                            <p:strVal val="#ppt_y"/>
                                          </p:val>
                                        </p:tav>
                                      </p:tavLst>
                                    </p:anim>
                                    <p:anim calcmode="lin" valueType="num">
                                      <p:cBhvr>
                                        <p:cTn id="9" dur="500" fill="hold"/>
                                        <p:tgtEl>
                                          <p:spTgt spid="202766"/>
                                        </p:tgtEl>
                                        <p:attrNameLst>
                                          <p:attrName>ppt_w</p:attrName>
                                        </p:attrNameLst>
                                      </p:cBhvr>
                                      <p:tavLst>
                                        <p:tav tm="0">
                                          <p:val>
                                            <p:fltVal val="0"/>
                                          </p:val>
                                        </p:tav>
                                        <p:tav tm="100000">
                                          <p:val>
                                            <p:strVal val="#ppt_w"/>
                                          </p:val>
                                        </p:tav>
                                      </p:tavLst>
                                    </p:anim>
                                    <p:anim calcmode="lin" valueType="num">
                                      <p:cBhvr>
                                        <p:cTn id="10" dur="500" fill="hold"/>
                                        <p:tgtEl>
                                          <p:spTgt spid="202766"/>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17" presetClass="entr" presetSubtype="8" fill="hold" grpId="0" nodeType="afterEffect">
                                  <p:stCondLst>
                                    <p:cond delay="0"/>
                                  </p:stCondLst>
                                  <p:childTnLst>
                                    <p:set>
                                      <p:cBhvr>
                                        <p:cTn id="13" dur="1" fill="hold">
                                          <p:stCondLst>
                                            <p:cond delay="0"/>
                                          </p:stCondLst>
                                        </p:cTn>
                                        <p:tgtEl>
                                          <p:spTgt spid="202767"/>
                                        </p:tgtEl>
                                        <p:attrNameLst>
                                          <p:attrName>style.visibility</p:attrName>
                                        </p:attrNameLst>
                                      </p:cBhvr>
                                      <p:to>
                                        <p:strVal val="visible"/>
                                      </p:to>
                                    </p:set>
                                    <p:anim calcmode="lin" valueType="num">
                                      <p:cBhvr>
                                        <p:cTn id="14" dur="500" fill="hold"/>
                                        <p:tgtEl>
                                          <p:spTgt spid="202767"/>
                                        </p:tgtEl>
                                        <p:attrNameLst>
                                          <p:attrName>ppt_x</p:attrName>
                                        </p:attrNameLst>
                                      </p:cBhvr>
                                      <p:tavLst>
                                        <p:tav tm="0">
                                          <p:val>
                                            <p:strVal val="#ppt_x-#ppt_w/2"/>
                                          </p:val>
                                        </p:tav>
                                        <p:tav tm="100000">
                                          <p:val>
                                            <p:strVal val="#ppt_x"/>
                                          </p:val>
                                        </p:tav>
                                      </p:tavLst>
                                    </p:anim>
                                    <p:anim calcmode="lin" valueType="num">
                                      <p:cBhvr>
                                        <p:cTn id="15" dur="500" fill="hold"/>
                                        <p:tgtEl>
                                          <p:spTgt spid="202767"/>
                                        </p:tgtEl>
                                        <p:attrNameLst>
                                          <p:attrName>ppt_y</p:attrName>
                                        </p:attrNameLst>
                                      </p:cBhvr>
                                      <p:tavLst>
                                        <p:tav tm="0">
                                          <p:val>
                                            <p:strVal val="#ppt_y"/>
                                          </p:val>
                                        </p:tav>
                                        <p:tav tm="100000">
                                          <p:val>
                                            <p:strVal val="#ppt_y"/>
                                          </p:val>
                                        </p:tav>
                                      </p:tavLst>
                                    </p:anim>
                                    <p:anim calcmode="lin" valueType="num">
                                      <p:cBhvr>
                                        <p:cTn id="16" dur="500" fill="hold"/>
                                        <p:tgtEl>
                                          <p:spTgt spid="202767"/>
                                        </p:tgtEl>
                                        <p:attrNameLst>
                                          <p:attrName>ppt_w</p:attrName>
                                        </p:attrNameLst>
                                      </p:cBhvr>
                                      <p:tavLst>
                                        <p:tav tm="0">
                                          <p:val>
                                            <p:fltVal val="0"/>
                                          </p:val>
                                        </p:tav>
                                        <p:tav tm="100000">
                                          <p:val>
                                            <p:strVal val="#ppt_w"/>
                                          </p:val>
                                        </p:tav>
                                      </p:tavLst>
                                    </p:anim>
                                    <p:anim calcmode="lin" valueType="num">
                                      <p:cBhvr>
                                        <p:cTn id="17" dur="500" fill="hold"/>
                                        <p:tgtEl>
                                          <p:spTgt spid="20276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6" grpId="0" animBg="1"/>
      <p:bldP spid="202767" grpId="0"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Text Box 2"/>
          <p:cNvSpPr txBox="1">
            <a:spLocks noChangeArrowheads="1"/>
          </p:cNvSpPr>
          <p:nvPr/>
        </p:nvSpPr>
        <p:spPr bwMode="auto">
          <a:xfrm>
            <a:off x="889000" y="228600"/>
            <a:ext cx="7677150" cy="366713"/>
          </a:xfrm>
          <a:prstGeom prst="rect">
            <a:avLst/>
          </a:prstGeom>
          <a:noFill/>
          <a:ln w="9525">
            <a:noFill/>
            <a:miter lim="800000"/>
            <a:headEnd/>
            <a:tailEnd/>
          </a:ln>
          <a:effectLst/>
        </p:spPr>
        <p:txBody>
          <a:bodyPr wrap="none" anchor="ctr">
            <a:spAutoFit/>
          </a:bodyPr>
          <a:lstStyle/>
          <a:p>
            <a:pPr algn="ctr">
              <a:spcBef>
                <a:spcPct val="50000"/>
              </a:spcBef>
            </a:pPr>
            <a:r>
              <a:rPr lang="en-US" sz="1800" b="1">
                <a:solidFill>
                  <a:schemeClr val="accent2"/>
                </a:solidFill>
                <a:latin typeface="Arial" pitchFamily="34" charset="0"/>
              </a:rPr>
              <a:t>HISTOLOGICAL NAMES USED IN </a:t>
            </a:r>
            <a:r>
              <a:rPr lang="en-US" sz="1800" b="1" u="sng">
                <a:solidFill>
                  <a:schemeClr val="accent2"/>
                </a:solidFill>
                <a:latin typeface="Arial" pitchFamily="34" charset="0"/>
              </a:rPr>
              <a:t>PRIMARY</a:t>
            </a:r>
            <a:r>
              <a:rPr lang="en-US" sz="1800" b="1">
                <a:solidFill>
                  <a:schemeClr val="accent2"/>
                </a:solidFill>
                <a:latin typeface="Arial" pitchFamily="34" charset="0"/>
              </a:rPr>
              <a:t> GLOMERULONEPHRITIS</a:t>
            </a:r>
            <a:endParaRPr lang="en-US" sz="1800" b="1">
              <a:latin typeface="Arial" pitchFamily="34" charset="0"/>
            </a:endParaRPr>
          </a:p>
        </p:txBody>
      </p:sp>
      <p:sp>
        <p:nvSpPr>
          <p:cNvPr id="250883" name="Text Box 3">
            <a:hlinkClick r:id="rId2" action="ppaction://hlinksldjump"/>
          </p:cNvPr>
          <p:cNvSpPr txBox="1">
            <a:spLocks noChangeArrowheads="1"/>
          </p:cNvSpPr>
          <p:nvPr/>
        </p:nvSpPr>
        <p:spPr bwMode="auto">
          <a:xfrm>
            <a:off x="4648200" y="23622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latin typeface="Arial" pitchFamily="34" charset="0"/>
              </a:rPr>
              <a:t>Membranous glomerulonephritis</a:t>
            </a:r>
          </a:p>
        </p:txBody>
      </p:sp>
      <p:sp>
        <p:nvSpPr>
          <p:cNvPr id="250884" name="Text Box 4">
            <a:hlinkClick r:id="rId3" action="ppaction://hlinksldjump"/>
          </p:cNvPr>
          <p:cNvSpPr txBox="1">
            <a:spLocks noChangeArrowheads="1"/>
          </p:cNvSpPr>
          <p:nvPr/>
        </p:nvSpPr>
        <p:spPr bwMode="auto">
          <a:xfrm>
            <a:off x="4648200" y="15240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latin typeface="Arial" pitchFamily="34" charset="0"/>
              </a:rPr>
              <a:t>Proliferative glomerulonephritis</a:t>
            </a:r>
          </a:p>
        </p:txBody>
      </p:sp>
      <p:sp>
        <p:nvSpPr>
          <p:cNvPr id="250885" name="Text Box 5">
            <a:hlinkClick r:id="rId4" action="ppaction://hlinksldjump"/>
          </p:cNvPr>
          <p:cNvSpPr txBox="1">
            <a:spLocks noChangeArrowheads="1"/>
          </p:cNvSpPr>
          <p:nvPr/>
        </p:nvSpPr>
        <p:spPr bwMode="auto">
          <a:xfrm>
            <a:off x="4648200" y="32766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latin typeface="Arial" pitchFamily="34" charset="0"/>
              </a:rPr>
              <a:t>Membrano-proliferative glomerulonephritis </a:t>
            </a:r>
          </a:p>
        </p:txBody>
      </p:sp>
      <p:sp>
        <p:nvSpPr>
          <p:cNvPr id="250886" name="Text Box 6">
            <a:hlinkClick r:id="rId5" action="ppaction://hlinksldjump"/>
          </p:cNvPr>
          <p:cNvSpPr txBox="1">
            <a:spLocks noChangeArrowheads="1"/>
          </p:cNvSpPr>
          <p:nvPr/>
        </p:nvSpPr>
        <p:spPr bwMode="auto">
          <a:xfrm>
            <a:off x="4648200" y="4284663"/>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latin typeface="Arial" pitchFamily="34" charset="0"/>
              </a:rPr>
              <a:t>Minimal Change glomerulonephritis</a:t>
            </a:r>
          </a:p>
        </p:txBody>
      </p:sp>
      <p:sp>
        <p:nvSpPr>
          <p:cNvPr id="250887" name="Text Box 7">
            <a:hlinkClick r:id="" action="ppaction://noaction"/>
          </p:cNvPr>
          <p:cNvSpPr txBox="1">
            <a:spLocks noChangeArrowheads="1"/>
          </p:cNvSpPr>
          <p:nvPr/>
        </p:nvSpPr>
        <p:spPr bwMode="auto">
          <a:xfrm>
            <a:off x="4648200" y="51816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95738" algn="l"/>
              </a:tabLst>
            </a:pPr>
            <a:r>
              <a:rPr lang="en-US" sz="1600">
                <a:latin typeface="Arial" pitchFamily="34" charset="0"/>
              </a:rPr>
              <a:t>Focal Glomerulosclerosis</a:t>
            </a:r>
          </a:p>
        </p:txBody>
      </p:sp>
      <p:sp>
        <p:nvSpPr>
          <p:cNvPr id="250888" name="Text Box 8"/>
          <p:cNvSpPr txBox="1">
            <a:spLocks noChangeArrowheads="1"/>
          </p:cNvSpPr>
          <p:nvPr/>
        </p:nvSpPr>
        <p:spPr bwMode="auto">
          <a:xfrm>
            <a:off x="609600" y="1600200"/>
            <a:ext cx="4267200" cy="336550"/>
          </a:xfrm>
          <a:prstGeom prst="rect">
            <a:avLst/>
          </a:prstGeom>
          <a:noFill/>
          <a:ln w="9525">
            <a:noFill/>
            <a:miter lim="800000"/>
            <a:headEnd/>
            <a:tailEnd/>
          </a:ln>
          <a:effectLst/>
        </p:spPr>
        <p:txBody>
          <a:bodyPr>
            <a:spAutoFit/>
          </a:bodyPr>
          <a:lstStyle/>
          <a:p>
            <a:pPr>
              <a:spcBef>
                <a:spcPct val="50000"/>
              </a:spcBef>
            </a:pPr>
            <a:r>
              <a:rPr lang="en-US" sz="1600">
                <a:latin typeface="Arial" pitchFamily="34" charset="0"/>
              </a:rPr>
              <a:t>Too many cells =</a:t>
            </a:r>
          </a:p>
        </p:txBody>
      </p:sp>
      <p:sp>
        <p:nvSpPr>
          <p:cNvPr id="250889" name="Text Box 9"/>
          <p:cNvSpPr txBox="1">
            <a:spLocks noChangeArrowheads="1"/>
          </p:cNvSpPr>
          <p:nvPr/>
        </p:nvSpPr>
        <p:spPr bwMode="auto">
          <a:xfrm>
            <a:off x="609600" y="2362200"/>
            <a:ext cx="4267200" cy="336550"/>
          </a:xfrm>
          <a:prstGeom prst="rect">
            <a:avLst/>
          </a:prstGeom>
          <a:noFill/>
          <a:ln w="9525">
            <a:noFill/>
            <a:miter lim="800000"/>
            <a:headEnd/>
            <a:tailEnd/>
          </a:ln>
          <a:effectLst/>
        </p:spPr>
        <p:txBody>
          <a:bodyPr>
            <a:spAutoFit/>
          </a:bodyPr>
          <a:lstStyle/>
          <a:p>
            <a:pPr>
              <a:spcBef>
                <a:spcPct val="50000"/>
              </a:spcBef>
            </a:pPr>
            <a:r>
              <a:rPr lang="en-US" sz="1600">
                <a:latin typeface="Arial" pitchFamily="34" charset="0"/>
              </a:rPr>
              <a:t>Thickening of basement membranes =</a:t>
            </a:r>
          </a:p>
        </p:txBody>
      </p:sp>
      <p:sp>
        <p:nvSpPr>
          <p:cNvPr id="250890" name="Text Box 10"/>
          <p:cNvSpPr txBox="1">
            <a:spLocks noChangeArrowheads="1"/>
          </p:cNvSpPr>
          <p:nvPr/>
        </p:nvSpPr>
        <p:spPr bwMode="auto">
          <a:xfrm>
            <a:off x="609600" y="3124200"/>
            <a:ext cx="3581400" cy="581025"/>
          </a:xfrm>
          <a:prstGeom prst="rect">
            <a:avLst/>
          </a:prstGeom>
          <a:noFill/>
          <a:ln w="9525">
            <a:noFill/>
            <a:miter lim="800000"/>
            <a:headEnd/>
            <a:tailEnd/>
          </a:ln>
          <a:effectLst/>
        </p:spPr>
        <p:txBody>
          <a:bodyPr anchor="ctr">
            <a:spAutoFit/>
          </a:bodyPr>
          <a:lstStyle/>
          <a:p>
            <a:pPr>
              <a:spcBef>
                <a:spcPct val="50000"/>
              </a:spcBef>
              <a:tabLst>
                <a:tab pos="3913188" algn="l"/>
              </a:tabLst>
            </a:pPr>
            <a:r>
              <a:rPr lang="en-US" sz="1600">
                <a:latin typeface="Arial" pitchFamily="34" charset="0"/>
              </a:rPr>
              <a:t>Increase number of cells </a:t>
            </a:r>
            <a:r>
              <a:rPr lang="en-US" sz="1600" u="sng">
                <a:latin typeface="Arial" pitchFamily="34" charset="0"/>
              </a:rPr>
              <a:t>and</a:t>
            </a:r>
            <a:r>
              <a:rPr lang="en-US" sz="1600">
                <a:latin typeface="Arial" pitchFamily="34" charset="0"/>
              </a:rPr>
              <a:t>  </a:t>
            </a:r>
            <a:br>
              <a:rPr lang="en-US" sz="1600">
                <a:latin typeface="Arial" pitchFamily="34" charset="0"/>
              </a:rPr>
            </a:br>
            <a:r>
              <a:rPr lang="en-US" sz="1600">
                <a:latin typeface="Arial" pitchFamily="34" charset="0"/>
              </a:rPr>
              <a:t>thickening of basement membranes =</a:t>
            </a:r>
          </a:p>
        </p:txBody>
      </p:sp>
      <p:sp>
        <p:nvSpPr>
          <p:cNvPr id="250891" name="Text Box 11"/>
          <p:cNvSpPr txBox="1">
            <a:spLocks noChangeArrowheads="1"/>
          </p:cNvSpPr>
          <p:nvPr/>
        </p:nvSpPr>
        <p:spPr bwMode="auto">
          <a:xfrm>
            <a:off x="609600" y="5181600"/>
            <a:ext cx="3352800" cy="336550"/>
          </a:xfrm>
          <a:prstGeom prst="rect">
            <a:avLst/>
          </a:prstGeom>
          <a:noFill/>
          <a:ln w="9525">
            <a:noFill/>
            <a:miter lim="800000"/>
            <a:headEnd/>
            <a:tailEnd/>
          </a:ln>
          <a:effectLst/>
        </p:spPr>
        <p:txBody>
          <a:bodyPr anchor="ctr">
            <a:spAutoFit/>
          </a:bodyPr>
          <a:lstStyle/>
          <a:p>
            <a:pPr>
              <a:spcBef>
                <a:spcPct val="50000"/>
              </a:spcBef>
              <a:tabLst>
                <a:tab pos="3913188" algn="l"/>
              </a:tabLst>
            </a:pPr>
            <a:r>
              <a:rPr lang="en-US" sz="1600">
                <a:latin typeface="Arial" pitchFamily="34" charset="0"/>
              </a:rPr>
              <a:t>Collagen scars in some glomeruli =</a:t>
            </a:r>
          </a:p>
        </p:txBody>
      </p:sp>
      <p:sp>
        <p:nvSpPr>
          <p:cNvPr id="250892" name="Text Box 12"/>
          <p:cNvSpPr txBox="1">
            <a:spLocks noChangeArrowheads="1"/>
          </p:cNvSpPr>
          <p:nvPr/>
        </p:nvSpPr>
        <p:spPr bwMode="auto">
          <a:xfrm>
            <a:off x="685800" y="990600"/>
            <a:ext cx="4267200" cy="336550"/>
          </a:xfrm>
          <a:prstGeom prst="rect">
            <a:avLst/>
          </a:prstGeom>
          <a:noFill/>
          <a:ln w="9525">
            <a:noFill/>
            <a:miter lim="800000"/>
            <a:headEnd/>
            <a:tailEnd/>
          </a:ln>
          <a:effectLst/>
        </p:spPr>
        <p:txBody>
          <a:bodyPr>
            <a:spAutoFit/>
          </a:bodyPr>
          <a:lstStyle/>
          <a:p>
            <a:pPr>
              <a:spcBef>
                <a:spcPct val="50000"/>
              </a:spcBef>
            </a:pPr>
            <a:endParaRPr lang="ar-SA" sz="1600">
              <a:latin typeface="Arial" pitchFamily="34" charset="0"/>
            </a:endParaRPr>
          </a:p>
        </p:txBody>
      </p:sp>
      <p:sp>
        <p:nvSpPr>
          <p:cNvPr id="250893" name="Text Box 13"/>
          <p:cNvSpPr txBox="1">
            <a:spLocks noChangeArrowheads="1"/>
          </p:cNvSpPr>
          <p:nvPr/>
        </p:nvSpPr>
        <p:spPr bwMode="auto">
          <a:xfrm>
            <a:off x="685800" y="4114800"/>
            <a:ext cx="3581400" cy="581025"/>
          </a:xfrm>
          <a:prstGeom prst="rect">
            <a:avLst/>
          </a:prstGeom>
          <a:noFill/>
          <a:ln w="9525">
            <a:noFill/>
            <a:miter lim="800000"/>
            <a:headEnd/>
            <a:tailEnd/>
          </a:ln>
          <a:effectLst/>
        </p:spPr>
        <p:txBody>
          <a:bodyPr anchor="ctr">
            <a:spAutoFit/>
          </a:bodyPr>
          <a:lstStyle/>
          <a:p>
            <a:pPr>
              <a:spcBef>
                <a:spcPct val="50000"/>
              </a:spcBef>
              <a:tabLst>
                <a:tab pos="3913188" algn="l"/>
              </a:tabLst>
            </a:pPr>
            <a:r>
              <a:rPr lang="en-US" sz="1600">
                <a:latin typeface="Arial" pitchFamily="34" charset="0"/>
              </a:rPr>
              <a:t>Neohrotic syndrome but  </a:t>
            </a:r>
            <a:br>
              <a:rPr lang="en-US" sz="1600">
                <a:latin typeface="Arial" pitchFamily="34" charset="0"/>
              </a:rPr>
            </a:br>
            <a:r>
              <a:rPr lang="en-US" sz="1600">
                <a:latin typeface="Arial" pitchFamily="34" charset="0"/>
              </a:rPr>
              <a:t>thickening of basement membranes =</a:t>
            </a:r>
          </a:p>
        </p:txBody>
      </p:sp>
      <p:sp>
        <p:nvSpPr>
          <p:cNvPr id="250894" name="Text Box 14"/>
          <p:cNvSpPr txBox="1">
            <a:spLocks noChangeArrowheads="1"/>
          </p:cNvSpPr>
          <p:nvPr/>
        </p:nvSpPr>
        <p:spPr bwMode="auto">
          <a:xfrm>
            <a:off x="1143000" y="762000"/>
            <a:ext cx="6781800" cy="396875"/>
          </a:xfrm>
          <a:prstGeom prst="rect">
            <a:avLst/>
          </a:prstGeom>
          <a:noFill/>
          <a:ln w="9525">
            <a:noFill/>
            <a:miter lim="800000"/>
            <a:headEnd/>
            <a:tailEnd/>
          </a:ln>
          <a:effectLst/>
        </p:spPr>
        <p:txBody>
          <a:bodyPr>
            <a:spAutoFit/>
          </a:bodyPr>
          <a:lstStyle/>
          <a:p>
            <a:pPr algn="ctr">
              <a:spcBef>
                <a:spcPct val="50000"/>
              </a:spcBef>
            </a:pPr>
            <a:r>
              <a:rPr lang="en-US" sz="2000" b="1" i="1">
                <a:solidFill>
                  <a:srgbClr val="FF0000"/>
                </a:solidFill>
              </a:rPr>
              <a:t>Click in each box in turn to explore each type in turn</a:t>
            </a:r>
            <a:endParaRPr lang="en-US" sz="1800">
              <a:solidFill>
                <a:srgbClr val="FF0000"/>
              </a:solidFill>
              <a:latin typeface="Arial" pitchFamily="34" charset="0"/>
            </a:endParaRPr>
          </a:p>
        </p:txBody>
      </p:sp>
      <p:sp>
        <p:nvSpPr>
          <p:cNvPr id="250895" name="Text Box 15">
            <a:hlinkClick r:id="" action="ppaction://noaction"/>
          </p:cNvPr>
          <p:cNvSpPr txBox="1">
            <a:spLocks noChangeArrowheads="1"/>
          </p:cNvSpPr>
          <p:nvPr/>
        </p:nvSpPr>
        <p:spPr bwMode="auto">
          <a:xfrm>
            <a:off x="4648200" y="61722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95738" algn="l"/>
              </a:tabLst>
            </a:pPr>
            <a:r>
              <a:rPr lang="en-US" sz="1600">
                <a:solidFill>
                  <a:schemeClr val="accent2"/>
                </a:solidFill>
                <a:latin typeface="Arial" pitchFamily="34" charset="0"/>
              </a:rPr>
              <a:t>SECONDARY GLOMERULONEPHRITIS</a:t>
            </a:r>
          </a:p>
        </p:txBody>
      </p:sp>
      <p:sp>
        <p:nvSpPr>
          <p:cNvPr id="250896" name="Text Box 16">
            <a:hlinkClick r:id="rId6" action="ppaction://hlinksldjump"/>
          </p:cNvPr>
          <p:cNvSpPr txBox="1">
            <a:spLocks noChangeArrowheads="1"/>
          </p:cNvSpPr>
          <p:nvPr/>
        </p:nvSpPr>
        <p:spPr bwMode="auto">
          <a:xfrm>
            <a:off x="657225" y="5867400"/>
            <a:ext cx="3114675" cy="650875"/>
          </a:xfrm>
          <a:prstGeom prst="rect">
            <a:avLst/>
          </a:prstGeom>
          <a:noFill/>
          <a:ln w="9525">
            <a:solidFill>
              <a:schemeClr val="tx1"/>
            </a:solidFill>
            <a:miter lim="800000"/>
            <a:headEnd/>
            <a:tailEnd/>
          </a:ln>
          <a:effectLst/>
        </p:spPr>
        <p:txBody>
          <a:bodyPr wrap="none" anchor="ctr">
            <a:spAutoFit/>
          </a:bodyPr>
          <a:lstStyle/>
          <a:p>
            <a:pPr algn="ctr">
              <a:spcBef>
                <a:spcPct val="50000"/>
              </a:spcBef>
            </a:pPr>
            <a:r>
              <a:rPr lang="en-US" sz="1800" b="1" i="1">
                <a:solidFill>
                  <a:srgbClr val="FF3300"/>
                </a:solidFill>
              </a:rPr>
              <a:t>left click in here</a:t>
            </a:r>
            <a:br>
              <a:rPr lang="en-US" sz="1800" b="1" i="1">
                <a:solidFill>
                  <a:srgbClr val="FF3300"/>
                </a:solidFill>
              </a:rPr>
            </a:br>
            <a:r>
              <a:rPr lang="en-US" sz="1800" b="1" i="1">
                <a:solidFill>
                  <a:srgbClr val="FF3300"/>
                </a:solidFill>
              </a:rPr>
              <a:t>to return to “Pathology”  page.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0894"/>
                                        </p:tgtEl>
                                        <p:attrNameLst>
                                          <p:attrName>style.visibility</p:attrName>
                                        </p:attrNameLst>
                                      </p:cBhvr>
                                      <p:to>
                                        <p:strVal val="visible"/>
                                      </p:to>
                                    </p:set>
                                    <p:anim calcmode="lin" valueType="num">
                                      <p:cBhvr additive="base">
                                        <p:cTn id="7" dur="500" fill="hold"/>
                                        <p:tgtEl>
                                          <p:spTgt spid="250894"/>
                                        </p:tgtEl>
                                        <p:attrNameLst>
                                          <p:attrName>ppt_x</p:attrName>
                                        </p:attrNameLst>
                                      </p:cBhvr>
                                      <p:tavLst>
                                        <p:tav tm="0">
                                          <p:val>
                                            <p:strVal val="0-#ppt_w/2"/>
                                          </p:val>
                                        </p:tav>
                                        <p:tav tm="100000">
                                          <p:val>
                                            <p:strVal val="#ppt_x"/>
                                          </p:val>
                                        </p:tav>
                                      </p:tavLst>
                                    </p:anim>
                                    <p:anim calcmode="lin" valueType="num">
                                      <p:cBhvr additive="base">
                                        <p:cTn id="8" dur="500" fill="hold"/>
                                        <p:tgtEl>
                                          <p:spTgt spid="25089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0894"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FF00"/>
                </a:solidFill>
              </a:rPr>
              <a:t>Electron Micrographs</a:t>
            </a:r>
            <a:r>
              <a:rPr lang="en-US" b="1" dirty="0" smtClean="0"/>
              <a:t/>
            </a:r>
            <a:br>
              <a:rPr lang="en-US" b="1" dirty="0" smtClean="0"/>
            </a:br>
            <a:endParaRPr lang="ar-SA" dirty="0"/>
          </a:p>
        </p:txBody>
      </p:sp>
      <p:sp>
        <p:nvSpPr>
          <p:cNvPr id="3" name="Content Placeholder 2"/>
          <p:cNvSpPr>
            <a:spLocks noGrp="1"/>
          </p:cNvSpPr>
          <p:nvPr>
            <p:ph idx="1"/>
          </p:nvPr>
        </p:nvSpPr>
        <p:spPr>
          <a:xfrm>
            <a:off x="609600" y="1600200"/>
            <a:ext cx="7924800" cy="4114800"/>
          </a:xfrm>
          <a:prstGeom prst="rect">
            <a:avLst/>
          </a:prstGeom>
        </p:spPr>
        <p:txBody>
          <a:bodyPr/>
          <a:lstStyle/>
          <a:p>
            <a:endParaRPr lang="ar-SA" dirty="0"/>
          </a:p>
        </p:txBody>
      </p:sp>
      <p:pic>
        <p:nvPicPr>
          <p:cNvPr id="1026" name="Picture 2" descr="43.jpg"/>
          <p:cNvPicPr>
            <a:picLocks noChangeAspect="1" noChangeArrowheads="1"/>
          </p:cNvPicPr>
          <p:nvPr/>
        </p:nvPicPr>
        <p:blipFill>
          <a:blip r:embed="rId3" cstate="print"/>
          <a:srcRect/>
          <a:stretch>
            <a:fillRect/>
          </a:stretch>
        </p:blipFill>
        <p:spPr bwMode="auto">
          <a:xfrm>
            <a:off x="683568" y="980728"/>
            <a:ext cx="7761739" cy="5400600"/>
          </a:xfrm>
          <a:prstGeom prst="rect">
            <a:avLst/>
          </a:prstGeom>
          <a:noFill/>
        </p:spPr>
      </p:pic>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Text Box 2"/>
          <p:cNvSpPr txBox="1">
            <a:spLocks noChangeArrowheads="1"/>
          </p:cNvSpPr>
          <p:nvPr/>
        </p:nvSpPr>
        <p:spPr bwMode="auto">
          <a:xfrm>
            <a:off x="889000" y="228600"/>
            <a:ext cx="7677150" cy="366713"/>
          </a:xfrm>
          <a:prstGeom prst="rect">
            <a:avLst/>
          </a:prstGeom>
          <a:noFill/>
          <a:ln w="9525">
            <a:noFill/>
            <a:miter lim="800000"/>
            <a:headEnd/>
            <a:tailEnd/>
          </a:ln>
          <a:effectLst/>
        </p:spPr>
        <p:txBody>
          <a:bodyPr wrap="none" anchor="ctr">
            <a:spAutoFit/>
          </a:bodyPr>
          <a:lstStyle/>
          <a:p>
            <a:pPr algn="ctr">
              <a:spcBef>
                <a:spcPct val="50000"/>
              </a:spcBef>
            </a:pPr>
            <a:r>
              <a:rPr lang="en-US" sz="1800" b="1">
                <a:solidFill>
                  <a:schemeClr val="accent2"/>
                </a:solidFill>
                <a:latin typeface="Arial" pitchFamily="34" charset="0"/>
              </a:rPr>
              <a:t>HISTOLOGICAL NAMES USED IN </a:t>
            </a:r>
            <a:r>
              <a:rPr lang="en-US" sz="1800" b="1" u="sng">
                <a:solidFill>
                  <a:schemeClr val="accent2"/>
                </a:solidFill>
                <a:latin typeface="Arial" pitchFamily="34" charset="0"/>
              </a:rPr>
              <a:t>PRIMARY</a:t>
            </a:r>
            <a:r>
              <a:rPr lang="en-US" sz="1800" b="1">
                <a:solidFill>
                  <a:schemeClr val="accent2"/>
                </a:solidFill>
                <a:latin typeface="Arial" pitchFamily="34" charset="0"/>
              </a:rPr>
              <a:t> GLOMERULONEPHRITIS</a:t>
            </a:r>
            <a:endParaRPr lang="en-US" sz="1800" b="1">
              <a:latin typeface="Arial" pitchFamily="34" charset="0"/>
            </a:endParaRPr>
          </a:p>
        </p:txBody>
      </p:sp>
      <p:sp>
        <p:nvSpPr>
          <p:cNvPr id="252931" name="Text Box 3">
            <a:hlinkClick r:id="rId2" action="ppaction://hlinksldjump"/>
          </p:cNvPr>
          <p:cNvSpPr txBox="1">
            <a:spLocks noChangeArrowheads="1"/>
          </p:cNvSpPr>
          <p:nvPr/>
        </p:nvSpPr>
        <p:spPr bwMode="auto">
          <a:xfrm>
            <a:off x="4648200" y="23622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latin typeface="Arial" pitchFamily="34" charset="0"/>
              </a:rPr>
              <a:t>Membranous glomerulonephritis</a:t>
            </a:r>
          </a:p>
        </p:txBody>
      </p:sp>
      <p:sp>
        <p:nvSpPr>
          <p:cNvPr id="252932" name="Text Box 4">
            <a:hlinkClick r:id="rId3" action="ppaction://hlinksldjump"/>
          </p:cNvPr>
          <p:cNvSpPr txBox="1">
            <a:spLocks noChangeArrowheads="1"/>
          </p:cNvSpPr>
          <p:nvPr/>
        </p:nvSpPr>
        <p:spPr bwMode="auto">
          <a:xfrm>
            <a:off x="4648200" y="15240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latin typeface="Arial" pitchFamily="34" charset="0"/>
              </a:rPr>
              <a:t>Proliferative glomerulonephritis</a:t>
            </a:r>
          </a:p>
        </p:txBody>
      </p:sp>
      <p:sp>
        <p:nvSpPr>
          <p:cNvPr id="252933" name="Text Box 5">
            <a:hlinkClick r:id="rId4" action="ppaction://hlinksldjump"/>
          </p:cNvPr>
          <p:cNvSpPr txBox="1">
            <a:spLocks noChangeArrowheads="1"/>
          </p:cNvSpPr>
          <p:nvPr/>
        </p:nvSpPr>
        <p:spPr bwMode="auto">
          <a:xfrm>
            <a:off x="4648200" y="32766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latin typeface="Arial" pitchFamily="34" charset="0"/>
              </a:rPr>
              <a:t>Membrano-proliferative glomerulonephritis </a:t>
            </a:r>
          </a:p>
        </p:txBody>
      </p:sp>
      <p:sp>
        <p:nvSpPr>
          <p:cNvPr id="252934" name="Text Box 6">
            <a:hlinkClick r:id="rId5" action="ppaction://hlinksldjump"/>
          </p:cNvPr>
          <p:cNvSpPr txBox="1">
            <a:spLocks noChangeArrowheads="1"/>
          </p:cNvSpPr>
          <p:nvPr/>
        </p:nvSpPr>
        <p:spPr bwMode="auto">
          <a:xfrm>
            <a:off x="4648200" y="4284663"/>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latin typeface="Arial" pitchFamily="34" charset="0"/>
              </a:rPr>
              <a:t>Minimal Change glomerulonephritis</a:t>
            </a:r>
          </a:p>
        </p:txBody>
      </p:sp>
      <p:sp>
        <p:nvSpPr>
          <p:cNvPr id="252935" name="Text Box 7">
            <a:hlinkClick r:id="" action="ppaction://noaction"/>
          </p:cNvPr>
          <p:cNvSpPr txBox="1">
            <a:spLocks noChangeArrowheads="1"/>
          </p:cNvSpPr>
          <p:nvPr/>
        </p:nvSpPr>
        <p:spPr bwMode="auto">
          <a:xfrm>
            <a:off x="4648200" y="51816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95738" algn="l"/>
              </a:tabLst>
            </a:pPr>
            <a:r>
              <a:rPr lang="en-US" sz="1600">
                <a:latin typeface="Arial" pitchFamily="34" charset="0"/>
              </a:rPr>
              <a:t>Focal Glomerulosclerosis</a:t>
            </a:r>
          </a:p>
        </p:txBody>
      </p:sp>
      <p:sp>
        <p:nvSpPr>
          <p:cNvPr id="252936" name="Text Box 8"/>
          <p:cNvSpPr txBox="1">
            <a:spLocks noChangeArrowheads="1"/>
          </p:cNvSpPr>
          <p:nvPr/>
        </p:nvSpPr>
        <p:spPr bwMode="auto">
          <a:xfrm>
            <a:off x="609600" y="1600200"/>
            <a:ext cx="4267200" cy="336550"/>
          </a:xfrm>
          <a:prstGeom prst="rect">
            <a:avLst/>
          </a:prstGeom>
          <a:noFill/>
          <a:ln w="9525">
            <a:noFill/>
            <a:miter lim="800000"/>
            <a:headEnd/>
            <a:tailEnd/>
          </a:ln>
          <a:effectLst/>
        </p:spPr>
        <p:txBody>
          <a:bodyPr>
            <a:spAutoFit/>
          </a:bodyPr>
          <a:lstStyle/>
          <a:p>
            <a:pPr>
              <a:spcBef>
                <a:spcPct val="50000"/>
              </a:spcBef>
            </a:pPr>
            <a:r>
              <a:rPr lang="en-US" sz="1600">
                <a:latin typeface="Arial" pitchFamily="34" charset="0"/>
              </a:rPr>
              <a:t>Too many cells =</a:t>
            </a:r>
          </a:p>
        </p:txBody>
      </p:sp>
      <p:sp>
        <p:nvSpPr>
          <p:cNvPr id="252937" name="Text Box 9"/>
          <p:cNvSpPr txBox="1">
            <a:spLocks noChangeArrowheads="1"/>
          </p:cNvSpPr>
          <p:nvPr/>
        </p:nvSpPr>
        <p:spPr bwMode="auto">
          <a:xfrm>
            <a:off x="609600" y="2362200"/>
            <a:ext cx="4267200" cy="336550"/>
          </a:xfrm>
          <a:prstGeom prst="rect">
            <a:avLst/>
          </a:prstGeom>
          <a:noFill/>
          <a:ln w="9525">
            <a:noFill/>
            <a:miter lim="800000"/>
            <a:headEnd/>
            <a:tailEnd/>
          </a:ln>
          <a:effectLst/>
        </p:spPr>
        <p:txBody>
          <a:bodyPr>
            <a:spAutoFit/>
          </a:bodyPr>
          <a:lstStyle/>
          <a:p>
            <a:pPr>
              <a:spcBef>
                <a:spcPct val="50000"/>
              </a:spcBef>
            </a:pPr>
            <a:r>
              <a:rPr lang="en-US" sz="1600">
                <a:latin typeface="Arial" pitchFamily="34" charset="0"/>
              </a:rPr>
              <a:t>Thickening of basement membranes =</a:t>
            </a:r>
          </a:p>
        </p:txBody>
      </p:sp>
      <p:sp>
        <p:nvSpPr>
          <p:cNvPr id="252938" name="Text Box 10"/>
          <p:cNvSpPr txBox="1">
            <a:spLocks noChangeArrowheads="1"/>
          </p:cNvSpPr>
          <p:nvPr/>
        </p:nvSpPr>
        <p:spPr bwMode="auto">
          <a:xfrm>
            <a:off x="609600" y="3124200"/>
            <a:ext cx="3581400" cy="581025"/>
          </a:xfrm>
          <a:prstGeom prst="rect">
            <a:avLst/>
          </a:prstGeom>
          <a:noFill/>
          <a:ln w="9525">
            <a:noFill/>
            <a:miter lim="800000"/>
            <a:headEnd/>
            <a:tailEnd/>
          </a:ln>
          <a:effectLst/>
        </p:spPr>
        <p:txBody>
          <a:bodyPr anchor="ctr">
            <a:spAutoFit/>
          </a:bodyPr>
          <a:lstStyle/>
          <a:p>
            <a:pPr>
              <a:spcBef>
                <a:spcPct val="50000"/>
              </a:spcBef>
              <a:tabLst>
                <a:tab pos="3913188" algn="l"/>
              </a:tabLst>
            </a:pPr>
            <a:r>
              <a:rPr lang="en-US" sz="1600">
                <a:latin typeface="Arial" pitchFamily="34" charset="0"/>
              </a:rPr>
              <a:t>Increase number of cells </a:t>
            </a:r>
            <a:r>
              <a:rPr lang="en-US" sz="1600" u="sng">
                <a:latin typeface="Arial" pitchFamily="34" charset="0"/>
              </a:rPr>
              <a:t>and</a:t>
            </a:r>
            <a:r>
              <a:rPr lang="en-US" sz="1600">
                <a:latin typeface="Arial" pitchFamily="34" charset="0"/>
              </a:rPr>
              <a:t>  </a:t>
            </a:r>
            <a:br>
              <a:rPr lang="en-US" sz="1600">
                <a:latin typeface="Arial" pitchFamily="34" charset="0"/>
              </a:rPr>
            </a:br>
            <a:r>
              <a:rPr lang="en-US" sz="1600">
                <a:latin typeface="Arial" pitchFamily="34" charset="0"/>
              </a:rPr>
              <a:t>thickening of basement membranes =</a:t>
            </a:r>
          </a:p>
        </p:txBody>
      </p:sp>
      <p:sp>
        <p:nvSpPr>
          <p:cNvPr id="252939" name="Text Box 11"/>
          <p:cNvSpPr txBox="1">
            <a:spLocks noChangeArrowheads="1"/>
          </p:cNvSpPr>
          <p:nvPr/>
        </p:nvSpPr>
        <p:spPr bwMode="auto">
          <a:xfrm>
            <a:off x="609600" y="5181600"/>
            <a:ext cx="3352800" cy="336550"/>
          </a:xfrm>
          <a:prstGeom prst="rect">
            <a:avLst/>
          </a:prstGeom>
          <a:noFill/>
          <a:ln w="9525">
            <a:noFill/>
            <a:miter lim="800000"/>
            <a:headEnd/>
            <a:tailEnd/>
          </a:ln>
          <a:effectLst/>
        </p:spPr>
        <p:txBody>
          <a:bodyPr anchor="ctr">
            <a:spAutoFit/>
          </a:bodyPr>
          <a:lstStyle/>
          <a:p>
            <a:pPr>
              <a:spcBef>
                <a:spcPct val="50000"/>
              </a:spcBef>
              <a:tabLst>
                <a:tab pos="3913188" algn="l"/>
              </a:tabLst>
            </a:pPr>
            <a:r>
              <a:rPr lang="en-US" sz="1600">
                <a:latin typeface="Arial" pitchFamily="34" charset="0"/>
              </a:rPr>
              <a:t>Collagen scars in some glomeruli =</a:t>
            </a:r>
          </a:p>
        </p:txBody>
      </p:sp>
      <p:sp>
        <p:nvSpPr>
          <p:cNvPr id="252940" name="Text Box 12"/>
          <p:cNvSpPr txBox="1">
            <a:spLocks noChangeArrowheads="1"/>
          </p:cNvSpPr>
          <p:nvPr/>
        </p:nvSpPr>
        <p:spPr bwMode="auto">
          <a:xfrm>
            <a:off x="685800" y="990600"/>
            <a:ext cx="4267200" cy="336550"/>
          </a:xfrm>
          <a:prstGeom prst="rect">
            <a:avLst/>
          </a:prstGeom>
          <a:noFill/>
          <a:ln w="9525">
            <a:noFill/>
            <a:miter lim="800000"/>
            <a:headEnd/>
            <a:tailEnd/>
          </a:ln>
          <a:effectLst/>
        </p:spPr>
        <p:txBody>
          <a:bodyPr>
            <a:spAutoFit/>
          </a:bodyPr>
          <a:lstStyle/>
          <a:p>
            <a:pPr>
              <a:spcBef>
                <a:spcPct val="50000"/>
              </a:spcBef>
            </a:pPr>
            <a:endParaRPr lang="ar-SA" sz="1600">
              <a:latin typeface="Arial" pitchFamily="34" charset="0"/>
            </a:endParaRPr>
          </a:p>
        </p:txBody>
      </p:sp>
      <p:sp>
        <p:nvSpPr>
          <p:cNvPr id="252941" name="Text Box 13"/>
          <p:cNvSpPr txBox="1">
            <a:spLocks noChangeArrowheads="1"/>
          </p:cNvSpPr>
          <p:nvPr/>
        </p:nvSpPr>
        <p:spPr bwMode="auto">
          <a:xfrm>
            <a:off x="685800" y="4114800"/>
            <a:ext cx="3581400" cy="581025"/>
          </a:xfrm>
          <a:prstGeom prst="rect">
            <a:avLst/>
          </a:prstGeom>
          <a:noFill/>
          <a:ln w="9525">
            <a:noFill/>
            <a:miter lim="800000"/>
            <a:headEnd/>
            <a:tailEnd/>
          </a:ln>
          <a:effectLst/>
        </p:spPr>
        <p:txBody>
          <a:bodyPr anchor="ctr">
            <a:spAutoFit/>
          </a:bodyPr>
          <a:lstStyle/>
          <a:p>
            <a:pPr>
              <a:spcBef>
                <a:spcPct val="50000"/>
              </a:spcBef>
              <a:tabLst>
                <a:tab pos="3913188" algn="l"/>
              </a:tabLst>
            </a:pPr>
            <a:r>
              <a:rPr lang="en-US" sz="1600">
                <a:latin typeface="Arial" pitchFamily="34" charset="0"/>
              </a:rPr>
              <a:t>Neohrotic syndrome but  </a:t>
            </a:r>
            <a:br>
              <a:rPr lang="en-US" sz="1600">
                <a:latin typeface="Arial" pitchFamily="34" charset="0"/>
              </a:rPr>
            </a:br>
            <a:r>
              <a:rPr lang="en-US" sz="1600">
                <a:latin typeface="Arial" pitchFamily="34" charset="0"/>
              </a:rPr>
              <a:t>thickening of basement membranes =</a:t>
            </a:r>
          </a:p>
        </p:txBody>
      </p:sp>
      <p:sp>
        <p:nvSpPr>
          <p:cNvPr id="252942" name="Text Box 14"/>
          <p:cNvSpPr txBox="1">
            <a:spLocks noChangeArrowheads="1"/>
          </p:cNvSpPr>
          <p:nvPr/>
        </p:nvSpPr>
        <p:spPr bwMode="auto">
          <a:xfrm>
            <a:off x="1143000" y="762000"/>
            <a:ext cx="6781800" cy="396875"/>
          </a:xfrm>
          <a:prstGeom prst="rect">
            <a:avLst/>
          </a:prstGeom>
          <a:noFill/>
          <a:ln w="9525">
            <a:noFill/>
            <a:miter lim="800000"/>
            <a:headEnd/>
            <a:tailEnd/>
          </a:ln>
          <a:effectLst/>
        </p:spPr>
        <p:txBody>
          <a:bodyPr>
            <a:spAutoFit/>
          </a:bodyPr>
          <a:lstStyle/>
          <a:p>
            <a:pPr algn="ctr">
              <a:spcBef>
                <a:spcPct val="50000"/>
              </a:spcBef>
            </a:pPr>
            <a:r>
              <a:rPr lang="en-US" sz="2000" b="1" i="1">
                <a:solidFill>
                  <a:srgbClr val="FF0000"/>
                </a:solidFill>
              </a:rPr>
              <a:t>Click in each box in turn to explore each type in turn</a:t>
            </a:r>
            <a:endParaRPr lang="en-US" sz="1800">
              <a:solidFill>
                <a:srgbClr val="FF0000"/>
              </a:solidFill>
              <a:latin typeface="Arial" pitchFamily="34" charset="0"/>
            </a:endParaRPr>
          </a:p>
        </p:txBody>
      </p:sp>
      <p:sp>
        <p:nvSpPr>
          <p:cNvPr id="252943" name="Text Box 15">
            <a:hlinkClick r:id="" action="ppaction://noaction"/>
          </p:cNvPr>
          <p:cNvSpPr txBox="1">
            <a:spLocks noChangeArrowheads="1"/>
          </p:cNvSpPr>
          <p:nvPr/>
        </p:nvSpPr>
        <p:spPr bwMode="auto">
          <a:xfrm>
            <a:off x="4648200" y="61722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95738" algn="l"/>
              </a:tabLst>
            </a:pPr>
            <a:r>
              <a:rPr lang="en-US" sz="1600">
                <a:solidFill>
                  <a:schemeClr val="accent2"/>
                </a:solidFill>
                <a:latin typeface="Arial" pitchFamily="34" charset="0"/>
              </a:rPr>
              <a:t>SECONDARY GLOMERULONEPHRITIS</a:t>
            </a:r>
          </a:p>
        </p:txBody>
      </p:sp>
      <p:sp>
        <p:nvSpPr>
          <p:cNvPr id="252944" name="Text Box 16">
            <a:hlinkClick r:id="rId6" action="ppaction://hlinksldjump"/>
          </p:cNvPr>
          <p:cNvSpPr txBox="1">
            <a:spLocks noChangeArrowheads="1"/>
          </p:cNvSpPr>
          <p:nvPr/>
        </p:nvSpPr>
        <p:spPr bwMode="auto">
          <a:xfrm>
            <a:off x="657225" y="5867400"/>
            <a:ext cx="3114675" cy="650875"/>
          </a:xfrm>
          <a:prstGeom prst="rect">
            <a:avLst/>
          </a:prstGeom>
          <a:noFill/>
          <a:ln w="9525">
            <a:solidFill>
              <a:schemeClr val="tx1"/>
            </a:solidFill>
            <a:miter lim="800000"/>
            <a:headEnd/>
            <a:tailEnd/>
          </a:ln>
          <a:effectLst/>
        </p:spPr>
        <p:txBody>
          <a:bodyPr wrap="none" anchor="ctr">
            <a:spAutoFit/>
          </a:bodyPr>
          <a:lstStyle/>
          <a:p>
            <a:pPr algn="ctr">
              <a:spcBef>
                <a:spcPct val="50000"/>
              </a:spcBef>
            </a:pPr>
            <a:r>
              <a:rPr lang="en-US" sz="1800" b="1" i="1">
                <a:solidFill>
                  <a:srgbClr val="FF3300"/>
                </a:solidFill>
              </a:rPr>
              <a:t>left click in here</a:t>
            </a:r>
            <a:br>
              <a:rPr lang="en-US" sz="1800" b="1" i="1">
                <a:solidFill>
                  <a:srgbClr val="FF3300"/>
                </a:solidFill>
              </a:rPr>
            </a:br>
            <a:r>
              <a:rPr lang="en-US" sz="1800" b="1" i="1">
                <a:solidFill>
                  <a:srgbClr val="FF3300"/>
                </a:solidFill>
              </a:rPr>
              <a:t>to return to “Pathology”  page.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2942"/>
                                        </p:tgtEl>
                                        <p:attrNameLst>
                                          <p:attrName>style.visibility</p:attrName>
                                        </p:attrNameLst>
                                      </p:cBhvr>
                                      <p:to>
                                        <p:strVal val="visible"/>
                                      </p:to>
                                    </p:set>
                                    <p:anim calcmode="lin" valueType="num">
                                      <p:cBhvr additive="base">
                                        <p:cTn id="7" dur="500" fill="hold"/>
                                        <p:tgtEl>
                                          <p:spTgt spid="252942"/>
                                        </p:tgtEl>
                                        <p:attrNameLst>
                                          <p:attrName>ppt_x</p:attrName>
                                        </p:attrNameLst>
                                      </p:cBhvr>
                                      <p:tavLst>
                                        <p:tav tm="0">
                                          <p:val>
                                            <p:strVal val="0-#ppt_w/2"/>
                                          </p:val>
                                        </p:tav>
                                        <p:tav tm="100000">
                                          <p:val>
                                            <p:strVal val="#ppt_x"/>
                                          </p:val>
                                        </p:tav>
                                      </p:tavLst>
                                    </p:anim>
                                    <p:anim calcmode="lin" valueType="num">
                                      <p:cBhvr additive="base">
                                        <p:cTn id="8" dur="500" fill="hold"/>
                                        <p:tgtEl>
                                          <p:spTgt spid="2529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2942" grpId="0"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Text Box 2"/>
          <p:cNvSpPr txBox="1">
            <a:spLocks noChangeArrowheads="1"/>
          </p:cNvSpPr>
          <p:nvPr/>
        </p:nvSpPr>
        <p:spPr bwMode="auto">
          <a:xfrm>
            <a:off x="889000" y="228600"/>
            <a:ext cx="7677150" cy="366713"/>
          </a:xfrm>
          <a:prstGeom prst="rect">
            <a:avLst/>
          </a:prstGeom>
          <a:noFill/>
          <a:ln w="9525">
            <a:noFill/>
            <a:miter lim="800000"/>
            <a:headEnd/>
            <a:tailEnd/>
          </a:ln>
          <a:effectLst/>
        </p:spPr>
        <p:txBody>
          <a:bodyPr wrap="none" anchor="ctr">
            <a:spAutoFit/>
          </a:bodyPr>
          <a:lstStyle/>
          <a:p>
            <a:pPr algn="ctr">
              <a:spcBef>
                <a:spcPct val="50000"/>
              </a:spcBef>
            </a:pPr>
            <a:r>
              <a:rPr lang="en-US" sz="1800" b="1">
                <a:solidFill>
                  <a:schemeClr val="accent2"/>
                </a:solidFill>
                <a:latin typeface="Arial" pitchFamily="34" charset="0"/>
              </a:rPr>
              <a:t>HISTOLOGICAL NAMES USED IN </a:t>
            </a:r>
            <a:r>
              <a:rPr lang="en-US" sz="1800" b="1" u="sng">
                <a:solidFill>
                  <a:schemeClr val="accent2"/>
                </a:solidFill>
                <a:latin typeface="Arial" pitchFamily="34" charset="0"/>
              </a:rPr>
              <a:t>PRIMARY</a:t>
            </a:r>
            <a:r>
              <a:rPr lang="en-US" sz="1800" b="1">
                <a:solidFill>
                  <a:schemeClr val="accent2"/>
                </a:solidFill>
                <a:latin typeface="Arial" pitchFamily="34" charset="0"/>
              </a:rPr>
              <a:t> GLOMERULONEPHRITIS</a:t>
            </a:r>
            <a:endParaRPr lang="en-US" sz="1800" b="1">
              <a:latin typeface="Arial" pitchFamily="34" charset="0"/>
            </a:endParaRPr>
          </a:p>
        </p:txBody>
      </p:sp>
      <p:sp>
        <p:nvSpPr>
          <p:cNvPr id="259075" name="Text Box 3">
            <a:hlinkClick r:id="rId2" action="ppaction://hlinksldjump"/>
          </p:cNvPr>
          <p:cNvSpPr txBox="1">
            <a:spLocks noChangeArrowheads="1"/>
          </p:cNvSpPr>
          <p:nvPr/>
        </p:nvSpPr>
        <p:spPr bwMode="auto">
          <a:xfrm>
            <a:off x="4648200" y="23622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latin typeface="Arial" pitchFamily="34" charset="0"/>
              </a:rPr>
              <a:t>Membranous glomerulonephritis</a:t>
            </a:r>
          </a:p>
        </p:txBody>
      </p:sp>
      <p:sp>
        <p:nvSpPr>
          <p:cNvPr id="259076" name="Text Box 4">
            <a:hlinkClick r:id="rId3" action="ppaction://hlinksldjump"/>
          </p:cNvPr>
          <p:cNvSpPr txBox="1">
            <a:spLocks noChangeArrowheads="1"/>
          </p:cNvSpPr>
          <p:nvPr/>
        </p:nvSpPr>
        <p:spPr bwMode="auto">
          <a:xfrm>
            <a:off x="4648200" y="15240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latin typeface="Arial" pitchFamily="34" charset="0"/>
              </a:rPr>
              <a:t>Proliferative glomerulonephritis</a:t>
            </a:r>
          </a:p>
        </p:txBody>
      </p:sp>
      <p:sp>
        <p:nvSpPr>
          <p:cNvPr id="259077" name="Text Box 5">
            <a:hlinkClick r:id="rId4" action="ppaction://hlinksldjump"/>
          </p:cNvPr>
          <p:cNvSpPr txBox="1">
            <a:spLocks noChangeArrowheads="1"/>
          </p:cNvSpPr>
          <p:nvPr/>
        </p:nvSpPr>
        <p:spPr bwMode="auto">
          <a:xfrm>
            <a:off x="4648200" y="32766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latin typeface="Arial" pitchFamily="34" charset="0"/>
              </a:rPr>
              <a:t>Membrano-proliferative glomerulonephritis </a:t>
            </a:r>
          </a:p>
        </p:txBody>
      </p:sp>
      <p:sp>
        <p:nvSpPr>
          <p:cNvPr id="259078" name="Text Box 6">
            <a:hlinkClick r:id="rId5" action="ppaction://hlinksldjump"/>
          </p:cNvPr>
          <p:cNvSpPr txBox="1">
            <a:spLocks noChangeArrowheads="1"/>
          </p:cNvSpPr>
          <p:nvPr/>
        </p:nvSpPr>
        <p:spPr bwMode="auto">
          <a:xfrm>
            <a:off x="4648200" y="4284663"/>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latin typeface="Arial" pitchFamily="34" charset="0"/>
              </a:rPr>
              <a:t>Minimal Change glomerulonephritis</a:t>
            </a:r>
          </a:p>
        </p:txBody>
      </p:sp>
      <p:sp>
        <p:nvSpPr>
          <p:cNvPr id="259079" name="Text Box 7">
            <a:hlinkClick r:id="" action="ppaction://noaction"/>
          </p:cNvPr>
          <p:cNvSpPr txBox="1">
            <a:spLocks noChangeArrowheads="1"/>
          </p:cNvSpPr>
          <p:nvPr/>
        </p:nvSpPr>
        <p:spPr bwMode="auto">
          <a:xfrm>
            <a:off x="4648200" y="51816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95738" algn="l"/>
              </a:tabLst>
            </a:pPr>
            <a:r>
              <a:rPr lang="en-US" sz="1600">
                <a:latin typeface="Arial" pitchFamily="34" charset="0"/>
              </a:rPr>
              <a:t>Focal Glomerulosclerosis</a:t>
            </a:r>
          </a:p>
        </p:txBody>
      </p:sp>
      <p:sp>
        <p:nvSpPr>
          <p:cNvPr id="259080" name="Text Box 8"/>
          <p:cNvSpPr txBox="1">
            <a:spLocks noChangeArrowheads="1"/>
          </p:cNvSpPr>
          <p:nvPr/>
        </p:nvSpPr>
        <p:spPr bwMode="auto">
          <a:xfrm>
            <a:off x="609600" y="1600200"/>
            <a:ext cx="4267200" cy="336550"/>
          </a:xfrm>
          <a:prstGeom prst="rect">
            <a:avLst/>
          </a:prstGeom>
          <a:noFill/>
          <a:ln w="9525">
            <a:noFill/>
            <a:miter lim="800000"/>
            <a:headEnd/>
            <a:tailEnd/>
          </a:ln>
          <a:effectLst/>
        </p:spPr>
        <p:txBody>
          <a:bodyPr>
            <a:spAutoFit/>
          </a:bodyPr>
          <a:lstStyle/>
          <a:p>
            <a:pPr>
              <a:spcBef>
                <a:spcPct val="50000"/>
              </a:spcBef>
            </a:pPr>
            <a:r>
              <a:rPr lang="ar-SA" sz="1600" dirty="0" smtClean="0">
                <a:latin typeface="Arial" pitchFamily="34" charset="0"/>
              </a:rPr>
              <a:t>                  </a:t>
            </a:r>
            <a:r>
              <a:rPr lang="en-US" sz="1600" dirty="0" smtClean="0">
                <a:latin typeface="Arial" pitchFamily="34" charset="0"/>
              </a:rPr>
              <a:t>Too </a:t>
            </a:r>
            <a:r>
              <a:rPr lang="en-US" sz="1600" dirty="0">
                <a:latin typeface="Arial" pitchFamily="34" charset="0"/>
              </a:rPr>
              <a:t>many </a:t>
            </a:r>
            <a:r>
              <a:rPr lang="en-US" sz="1600" dirty="0" smtClean="0">
                <a:latin typeface="Arial" pitchFamily="34" charset="0"/>
              </a:rPr>
              <a:t>cells       </a:t>
            </a:r>
            <a:r>
              <a:rPr lang="en-US" sz="1600" dirty="0">
                <a:latin typeface="Arial" pitchFamily="34" charset="0"/>
              </a:rPr>
              <a:t>=</a:t>
            </a:r>
          </a:p>
        </p:txBody>
      </p:sp>
      <p:sp>
        <p:nvSpPr>
          <p:cNvPr id="259081" name="Text Box 9"/>
          <p:cNvSpPr txBox="1">
            <a:spLocks noChangeArrowheads="1"/>
          </p:cNvSpPr>
          <p:nvPr/>
        </p:nvSpPr>
        <p:spPr bwMode="auto">
          <a:xfrm>
            <a:off x="609600" y="2362200"/>
            <a:ext cx="4267200" cy="336550"/>
          </a:xfrm>
          <a:prstGeom prst="rect">
            <a:avLst/>
          </a:prstGeom>
          <a:noFill/>
          <a:ln w="9525">
            <a:noFill/>
            <a:miter lim="800000"/>
            <a:headEnd/>
            <a:tailEnd/>
          </a:ln>
          <a:effectLst/>
        </p:spPr>
        <p:txBody>
          <a:bodyPr>
            <a:spAutoFit/>
          </a:bodyPr>
          <a:lstStyle/>
          <a:p>
            <a:pPr algn="l">
              <a:spcBef>
                <a:spcPct val="50000"/>
              </a:spcBef>
            </a:pPr>
            <a:r>
              <a:rPr lang="en-US" sz="1600">
                <a:latin typeface="Arial" pitchFamily="34" charset="0"/>
              </a:rPr>
              <a:t>Thickening of basement membranes =</a:t>
            </a:r>
          </a:p>
        </p:txBody>
      </p:sp>
      <p:sp>
        <p:nvSpPr>
          <p:cNvPr id="259082" name="Text Box 10"/>
          <p:cNvSpPr txBox="1">
            <a:spLocks noChangeArrowheads="1"/>
          </p:cNvSpPr>
          <p:nvPr/>
        </p:nvSpPr>
        <p:spPr bwMode="auto">
          <a:xfrm>
            <a:off x="609600" y="3124200"/>
            <a:ext cx="3581400" cy="581025"/>
          </a:xfrm>
          <a:prstGeom prst="rect">
            <a:avLst/>
          </a:prstGeom>
          <a:noFill/>
          <a:ln w="9525">
            <a:noFill/>
            <a:miter lim="800000"/>
            <a:headEnd/>
            <a:tailEnd/>
          </a:ln>
          <a:effectLst/>
        </p:spPr>
        <p:txBody>
          <a:bodyPr anchor="ctr">
            <a:spAutoFit/>
          </a:bodyPr>
          <a:lstStyle/>
          <a:p>
            <a:pPr>
              <a:spcBef>
                <a:spcPct val="50000"/>
              </a:spcBef>
              <a:tabLst>
                <a:tab pos="3913188" algn="l"/>
              </a:tabLst>
            </a:pPr>
            <a:r>
              <a:rPr lang="en-US" sz="1600">
                <a:latin typeface="Arial" pitchFamily="34" charset="0"/>
              </a:rPr>
              <a:t>Increase number of cells </a:t>
            </a:r>
            <a:r>
              <a:rPr lang="en-US" sz="1600" u="sng">
                <a:latin typeface="Arial" pitchFamily="34" charset="0"/>
              </a:rPr>
              <a:t>and</a:t>
            </a:r>
            <a:r>
              <a:rPr lang="en-US" sz="1600">
                <a:latin typeface="Arial" pitchFamily="34" charset="0"/>
              </a:rPr>
              <a:t>  </a:t>
            </a:r>
            <a:br>
              <a:rPr lang="en-US" sz="1600">
                <a:latin typeface="Arial" pitchFamily="34" charset="0"/>
              </a:rPr>
            </a:br>
            <a:r>
              <a:rPr lang="en-US" sz="1600">
                <a:latin typeface="Arial" pitchFamily="34" charset="0"/>
              </a:rPr>
              <a:t>thickening of basement membranes =</a:t>
            </a:r>
          </a:p>
        </p:txBody>
      </p:sp>
      <p:sp>
        <p:nvSpPr>
          <p:cNvPr id="259083" name="Text Box 11"/>
          <p:cNvSpPr txBox="1">
            <a:spLocks noChangeArrowheads="1"/>
          </p:cNvSpPr>
          <p:nvPr/>
        </p:nvSpPr>
        <p:spPr bwMode="auto">
          <a:xfrm>
            <a:off x="609600" y="5181600"/>
            <a:ext cx="3352800" cy="336550"/>
          </a:xfrm>
          <a:prstGeom prst="rect">
            <a:avLst/>
          </a:prstGeom>
          <a:noFill/>
          <a:ln w="9525">
            <a:noFill/>
            <a:miter lim="800000"/>
            <a:headEnd/>
            <a:tailEnd/>
          </a:ln>
          <a:effectLst/>
        </p:spPr>
        <p:txBody>
          <a:bodyPr anchor="ctr">
            <a:spAutoFit/>
          </a:bodyPr>
          <a:lstStyle/>
          <a:p>
            <a:pPr>
              <a:spcBef>
                <a:spcPct val="50000"/>
              </a:spcBef>
              <a:tabLst>
                <a:tab pos="3913188" algn="l"/>
              </a:tabLst>
            </a:pPr>
            <a:r>
              <a:rPr lang="en-US" sz="1600">
                <a:latin typeface="Arial" pitchFamily="34" charset="0"/>
              </a:rPr>
              <a:t>Collagen scars in some glomeruli =</a:t>
            </a:r>
          </a:p>
        </p:txBody>
      </p:sp>
      <p:sp>
        <p:nvSpPr>
          <p:cNvPr id="259084" name="Text Box 12"/>
          <p:cNvSpPr txBox="1">
            <a:spLocks noChangeArrowheads="1"/>
          </p:cNvSpPr>
          <p:nvPr/>
        </p:nvSpPr>
        <p:spPr bwMode="auto">
          <a:xfrm>
            <a:off x="685800" y="990600"/>
            <a:ext cx="4267200" cy="336550"/>
          </a:xfrm>
          <a:prstGeom prst="rect">
            <a:avLst/>
          </a:prstGeom>
          <a:noFill/>
          <a:ln w="9525">
            <a:noFill/>
            <a:miter lim="800000"/>
            <a:headEnd/>
            <a:tailEnd/>
          </a:ln>
          <a:effectLst/>
        </p:spPr>
        <p:txBody>
          <a:bodyPr>
            <a:spAutoFit/>
          </a:bodyPr>
          <a:lstStyle/>
          <a:p>
            <a:pPr>
              <a:spcBef>
                <a:spcPct val="50000"/>
              </a:spcBef>
            </a:pPr>
            <a:endParaRPr lang="ar-SA" sz="1600">
              <a:latin typeface="Arial" pitchFamily="34" charset="0"/>
            </a:endParaRPr>
          </a:p>
        </p:txBody>
      </p:sp>
      <p:sp>
        <p:nvSpPr>
          <p:cNvPr id="259085" name="Text Box 13"/>
          <p:cNvSpPr txBox="1">
            <a:spLocks noChangeArrowheads="1"/>
          </p:cNvSpPr>
          <p:nvPr/>
        </p:nvSpPr>
        <p:spPr bwMode="auto">
          <a:xfrm>
            <a:off x="685800" y="4114800"/>
            <a:ext cx="3581400" cy="581025"/>
          </a:xfrm>
          <a:prstGeom prst="rect">
            <a:avLst/>
          </a:prstGeom>
          <a:noFill/>
          <a:ln w="9525">
            <a:noFill/>
            <a:miter lim="800000"/>
            <a:headEnd/>
            <a:tailEnd/>
          </a:ln>
          <a:effectLst/>
        </p:spPr>
        <p:txBody>
          <a:bodyPr anchor="ctr">
            <a:spAutoFit/>
          </a:bodyPr>
          <a:lstStyle/>
          <a:p>
            <a:pPr>
              <a:spcBef>
                <a:spcPct val="50000"/>
              </a:spcBef>
              <a:tabLst>
                <a:tab pos="3913188" algn="l"/>
              </a:tabLst>
            </a:pPr>
            <a:r>
              <a:rPr lang="en-US" sz="1600">
                <a:latin typeface="Arial" pitchFamily="34" charset="0"/>
              </a:rPr>
              <a:t>Neohrotic syndrome but  </a:t>
            </a:r>
            <a:br>
              <a:rPr lang="en-US" sz="1600">
                <a:latin typeface="Arial" pitchFamily="34" charset="0"/>
              </a:rPr>
            </a:br>
            <a:r>
              <a:rPr lang="en-US" sz="1600">
                <a:latin typeface="Arial" pitchFamily="34" charset="0"/>
              </a:rPr>
              <a:t>thickening of basement membranes =</a:t>
            </a:r>
          </a:p>
        </p:txBody>
      </p:sp>
      <p:sp>
        <p:nvSpPr>
          <p:cNvPr id="259086" name="Text Box 14"/>
          <p:cNvSpPr txBox="1">
            <a:spLocks noChangeArrowheads="1"/>
          </p:cNvSpPr>
          <p:nvPr/>
        </p:nvSpPr>
        <p:spPr bwMode="auto">
          <a:xfrm>
            <a:off x="1143000" y="762000"/>
            <a:ext cx="6781800" cy="396875"/>
          </a:xfrm>
          <a:prstGeom prst="rect">
            <a:avLst/>
          </a:prstGeom>
          <a:noFill/>
          <a:ln w="9525">
            <a:noFill/>
            <a:miter lim="800000"/>
            <a:headEnd/>
            <a:tailEnd/>
          </a:ln>
          <a:effectLst/>
        </p:spPr>
        <p:txBody>
          <a:bodyPr>
            <a:spAutoFit/>
          </a:bodyPr>
          <a:lstStyle/>
          <a:p>
            <a:pPr algn="ctr">
              <a:spcBef>
                <a:spcPct val="50000"/>
              </a:spcBef>
            </a:pPr>
            <a:r>
              <a:rPr lang="en-US" sz="2000" b="1" i="1">
                <a:solidFill>
                  <a:srgbClr val="FF0000"/>
                </a:solidFill>
              </a:rPr>
              <a:t>Click in each box in turn to explore each type in turn</a:t>
            </a:r>
            <a:endParaRPr lang="en-US" sz="1800">
              <a:solidFill>
                <a:srgbClr val="FF0000"/>
              </a:solidFill>
              <a:latin typeface="Arial" pitchFamily="34" charset="0"/>
            </a:endParaRPr>
          </a:p>
        </p:txBody>
      </p:sp>
      <p:sp>
        <p:nvSpPr>
          <p:cNvPr id="259087" name="Text Box 15">
            <a:hlinkClick r:id="" action="ppaction://noaction"/>
          </p:cNvPr>
          <p:cNvSpPr txBox="1">
            <a:spLocks noChangeArrowheads="1"/>
          </p:cNvSpPr>
          <p:nvPr/>
        </p:nvSpPr>
        <p:spPr bwMode="auto">
          <a:xfrm>
            <a:off x="4648200" y="6172200"/>
            <a:ext cx="41148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95738" algn="l"/>
              </a:tabLst>
            </a:pPr>
            <a:r>
              <a:rPr lang="en-US" sz="1600">
                <a:solidFill>
                  <a:schemeClr val="accent2"/>
                </a:solidFill>
                <a:latin typeface="Arial" pitchFamily="34" charset="0"/>
              </a:rPr>
              <a:t>SECONDARY GLOMERULONEPHRITIS</a:t>
            </a:r>
          </a:p>
        </p:txBody>
      </p:sp>
      <p:sp>
        <p:nvSpPr>
          <p:cNvPr id="259088" name="Text Box 16">
            <a:hlinkClick r:id="rId6" action="ppaction://hlinksldjump"/>
          </p:cNvPr>
          <p:cNvSpPr txBox="1">
            <a:spLocks noChangeArrowheads="1"/>
          </p:cNvSpPr>
          <p:nvPr/>
        </p:nvSpPr>
        <p:spPr bwMode="auto">
          <a:xfrm>
            <a:off x="657225" y="5867400"/>
            <a:ext cx="3114675" cy="650875"/>
          </a:xfrm>
          <a:prstGeom prst="rect">
            <a:avLst/>
          </a:prstGeom>
          <a:noFill/>
          <a:ln w="9525">
            <a:solidFill>
              <a:schemeClr val="tx1"/>
            </a:solidFill>
            <a:miter lim="800000"/>
            <a:headEnd/>
            <a:tailEnd/>
          </a:ln>
          <a:effectLst/>
        </p:spPr>
        <p:txBody>
          <a:bodyPr wrap="none" anchor="ctr">
            <a:spAutoFit/>
          </a:bodyPr>
          <a:lstStyle/>
          <a:p>
            <a:pPr algn="ctr">
              <a:spcBef>
                <a:spcPct val="50000"/>
              </a:spcBef>
            </a:pPr>
            <a:r>
              <a:rPr lang="en-US" sz="1800" b="1" i="1">
                <a:solidFill>
                  <a:srgbClr val="FF3300"/>
                </a:solidFill>
              </a:rPr>
              <a:t>left click in here</a:t>
            </a:r>
            <a:br>
              <a:rPr lang="en-US" sz="1800" b="1" i="1">
                <a:solidFill>
                  <a:srgbClr val="FF3300"/>
                </a:solidFill>
              </a:rPr>
            </a:br>
            <a:r>
              <a:rPr lang="en-US" sz="1800" b="1" i="1">
                <a:solidFill>
                  <a:srgbClr val="FF3300"/>
                </a:solidFill>
              </a:rPr>
              <a:t>to return to “Pathology”  page.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9086"/>
                                        </p:tgtEl>
                                        <p:attrNameLst>
                                          <p:attrName>style.visibility</p:attrName>
                                        </p:attrNameLst>
                                      </p:cBhvr>
                                      <p:to>
                                        <p:strVal val="visible"/>
                                      </p:to>
                                    </p:set>
                                    <p:anim calcmode="lin" valueType="num">
                                      <p:cBhvr additive="base">
                                        <p:cTn id="7" dur="500" fill="hold"/>
                                        <p:tgtEl>
                                          <p:spTgt spid="259086"/>
                                        </p:tgtEl>
                                        <p:attrNameLst>
                                          <p:attrName>ppt_x</p:attrName>
                                        </p:attrNameLst>
                                      </p:cBhvr>
                                      <p:tavLst>
                                        <p:tav tm="0">
                                          <p:val>
                                            <p:strVal val="0-#ppt_w/2"/>
                                          </p:val>
                                        </p:tav>
                                        <p:tav tm="100000">
                                          <p:val>
                                            <p:strVal val="#ppt_x"/>
                                          </p:val>
                                        </p:tav>
                                      </p:tavLst>
                                    </p:anim>
                                    <p:anim calcmode="lin" valueType="num">
                                      <p:cBhvr additive="base">
                                        <p:cTn id="8" dur="500" fill="hold"/>
                                        <p:tgtEl>
                                          <p:spTgt spid="2590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9086" grpId="0"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Text Box 2"/>
          <p:cNvSpPr txBox="1">
            <a:spLocks noChangeArrowheads="1"/>
          </p:cNvSpPr>
          <p:nvPr/>
        </p:nvSpPr>
        <p:spPr bwMode="auto">
          <a:xfrm>
            <a:off x="838200" y="990600"/>
            <a:ext cx="2590800" cy="366713"/>
          </a:xfrm>
          <a:prstGeom prst="rect">
            <a:avLst/>
          </a:prstGeom>
          <a:noFill/>
          <a:ln w="9525">
            <a:noFill/>
            <a:miter lim="800000"/>
            <a:headEnd/>
            <a:tailEnd/>
          </a:ln>
          <a:effectLst/>
        </p:spPr>
        <p:txBody>
          <a:bodyPr>
            <a:spAutoFit/>
          </a:bodyPr>
          <a:lstStyle/>
          <a:p>
            <a:pPr>
              <a:spcBef>
                <a:spcPct val="50000"/>
              </a:spcBef>
            </a:pPr>
            <a:endParaRPr lang="ar-SA" sz="1800" b="1">
              <a:latin typeface="Arial" pitchFamily="34" charset="0"/>
            </a:endParaRPr>
          </a:p>
        </p:txBody>
      </p:sp>
      <p:sp>
        <p:nvSpPr>
          <p:cNvPr id="197635" name="Text Box 3"/>
          <p:cNvSpPr txBox="1">
            <a:spLocks noChangeArrowheads="1"/>
          </p:cNvSpPr>
          <p:nvPr/>
        </p:nvSpPr>
        <p:spPr bwMode="auto">
          <a:xfrm>
            <a:off x="1447800" y="304800"/>
            <a:ext cx="5410200" cy="366713"/>
          </a:xfrm>
          <a:prstGeom prst="rect">
            <a:avLst/>
          </a:prstGeom>
          <a:noFill/>
          <a:ln w="9525">
            <a:noFill/>
            <a:miter lim="800000"/>
            <a:headEnd/>
            <a:tailEnd/>
          </a:ln>
          <a:effectLst/>
        </p:spPr>
        <p:txBody>
          <a:bodyPr>
            <a:spAutoFit/>
          </a:bodyPr>
          <a:lstStyle/>
          <a:p>
            <a:pPr algn="ctr">
              <a:spcBef>
                <a:spcPct val="50000"/>
              </a:spcBef>
            </a:pPr>
            <a:r>
              <a:rPr lang="en-US" sz="1800" b="1" u="sng">
                <a:latin typeface="Arial" pitchFamily="34" charset="0"/>
              </a:rPr>
              <a:t>Three types of Membrano-proliferative  g/n</a:t>
            </a:r>
          </a:p>
        </p:txBody>
      </p:sp>
      <p:sp>
        <p:nvSpPr>
          <p:cNvPr id="197636" name="Text Box 4"/>
          <p:cNvSpPr txBox="1">
            <a:spLocks noChangeArrowheads="1"/>
          </p:cNvSpPr>
          <p:nvPr/>
        </p:nvSpPr>
        <p:spPr bwMode="auto">
          <a:xfrm>
            <a:off x="2133600" y="5943600"/>
            <a:ext cx="4038600" cy="396875"/>
          </a:xfrm>
          <a:prstGeom prst="rect">
            <a:avLst/>
          </a:prstGeom>
          <a:solidFill>
            <a:schemeClr val="bg1"/>
          </a:solidFill>
          <a:ln w="9525">
            <a:noFill/>
            <a:miter lim="800000"/>
            <a:headEnd/>
            <a:tailEnd/>
          </a:ln>
          <a:effectLst/>
        </p:spPr>
        <p:txBody>
          <a:bodyPr>
            <a:spAutoFit/>
          </a:bodyPr>
          <a:lstStyle/>
          <a:p>
            <a:pPr algn="ctr">
              <a:spcBef>
                <a:spcPct val="50000"/>
              </a:spcBef>
            </a:pPr>
            <a:r>
              <a:rPr lang="en-US" sz="2000" i="1">
                <a:solidFill>
                  <a:srgbClr val="FF0000"/>
                </a:solidFill>
              </a:rPr>
              <a:t>Left click anywhere to return</a:t>
            </a:r>
            <a:endParaRPr lang="en-US" sz="1800" b="1">
              <a:solidFill>
                <a:srgbClr val="FF0000"/>
              </a:solidFill>
              <a:latin typeface="Arial" pitchFamily="34" charset="0"/>
            </a:endParaRPr>
          </a:p>
        </p:txBody>
      </p:sp>
      <p:sp>
        <p:nvSpPr>
          <p:cNvPr id="197637" name="Text Box 5"/>
          <p:cNvSpPr txBox="1">
            <a:spLocks noChangeArrowheads="1"/>
          </p:cNvSpPr>
          <p:nvPr/>
        </p:nvSpPr>
        <p:spPr bwMode="auto">
          <a:xfrm>
            <a:off x="533400" y="990600"/>
            <a:ext cx="7924800" cy="2292350"/>
          </a:xfrm>
          <a:prstGeom prst="rect">
            <a:avLst/>
          </a:prstGeom>
          <a:noFill/>
          <a:ln w="9525">
            <a:noFill/>
            <a:miter lim="800000"/>
            <a:headEnd/>
            <a:tailEnd/>
          </a:ln>
          <a:effectLst/>
        </p:spPr>
        <p:txBody>
          <a:bodyPr anchor="ctr">
            <a:spAutoFit/>
          </a:bodyPr>
          <a:lstStyle/>
          <a:p>
            <a:pPr marL="373063" indent="-373063">
              <a:spcBef>
                <a:spcPct val="50000"/>
              </a:spcBef>
            </a:pPr>
            <a:r>
              <a:rPr lang="en-US" sz="1800" b="1">
                <a:latin typeface="Arial" pitchFamily="34" charset="0"/>
              </a:rPr>
              <a:t>Type 1 = Mesangiocapillary g/n</a:t>
            </a:r>
            <a:endParaRPr lang="en-US" sz="1800">
              <a:latin typeface="Arial" pitchFamily="34" charset="0"/>
            </a:endParaRPr>
          </a:p>
          <a:p>
            <a:pPr marL="373063" indent="-373063">
              <a:spcBef>
                <a:spcPct val="50000"/>
              </a:spcBef>
              <a:buFontTx/>
              <a:buChar char="•"/>
            </a:pPr>
            <a:r>
              <a:rPr lang="en-US" sz="1800">
                <a:latin typeface="Arial" pitchFamily="34" charset="0"/>
              </a:rPr>
              <a:t>Immune complex mediated</a:t>
            </a:r>
          </a:p>
          <a:p>
            <a:pPr marL="373063" indent="-373063">
              <a:spcBef>
                <a:spcPct val="50000"/>
              </a:spcBef>
              <a:buFontTx/>
              <a:buChar char="•"/>
            </a:pPr>
            <a:r>
              <a:rPr lang="en-US" sz="1800">
                <a:latin typeface="Arial" pitchFamily="34" charset="0"/>
              </a:rPr>
              <a:t>Causes mostly unknown</a:t>
            </a:r>
            <a:br>
              <a:rPr lang="en-US" sz="1800">
                <a:latin typeface="Arial" pitchFamily="34" charset="0"/>
              </a:rPr>
            </a:br>
            <a:r>
              <a:rPr lang="en-US" sz="1800">
                <a:latin typeface="Arial" pitchFamily="34" charset="0"/>
              </a:rPr>
              <a:t>Some associated with infections, drugs, tumours, etc.</a:t>
            </a:r>
          </a:p>
          <a:p>
            <a:pPr marL="373063" indent="-373063">
              <a:spcBef>
                <a:spcPct val="50000"/>
              </a:spcBef>
              <a:buFontTx/>
              <a:buChar char="•"/>
            </a:pPr>
            <a:r>
              <a:rPr lang="en-US" sz="1800">
                <a:latin typeface="Arial" pitchFamily="34" charset="0"/>
              </a:rPr>
              <a:t>Many associated with persistent C3 hypocomplementaemia</a:t>
            </a:r>
          </a:p>
          <a:p>
            <a:pPr marL="373063" indent="-373063">
              <a:spcBef>
                <a:spcPct val="50000"/>
              </a:spcBef>
              <a:buFontTx/>
              <a:buChar char="•"/>
            </a:pPr>
            <a:r>
              <a:rPr lang="en-US" sz="1800">
                <a:latin typeface="Arial" pitchFamily="34" charset="0"/>
              </a:rPr>
              <a:t>Course = progressive deterioration</a:t>
            </a:r>
          </a:p>
        </p:txBody>
      </p:sp>
      <p:sp>
        <p:nvSpPr>
          <p:cNvPr id="197641" name="Text Box 9"/>
          <p:cNvSpPr txBox="1">
            <a:spLocks noChangeArrowheads="1"/>
          </p:cNvSpPr>
          <p:nvPr/>
        </p:nvSpPr>
        <p:spPr bwMode="auto">
          <a:xfrm>
            <a:off x="457200" y="3581400"/>
            <a:ext cx="7924800" cy="1192213"/>
          </a:xfrm>
          <a:prstGeom prst="rect">
            <a:avLst/>
          </a:prstGeom>
          <a:noFill/>
          <a:ln w="9525">
            <a:noFill/>
            <a:miter lim="800000"/>
            <a:headEnd/>
            <a:tailEnd/>
          </a:ln>
          <a:effectLst/>
        </p:spPr>
        <p:txBody>
          <a:bodyPr anchor="ctr">
            <a:spAutoFit/>
          </a:bodyPr>
          <a:lstStyle/>
          <a:p>
            <a:pPr marL="373063" indent="-373063">
              <a:spcBef>
                <a:spcPct val="50000"/>
              </a:spcBef>
            </a:pPr>
            <a:r>
              <a:rPr lang="en-US" sz="1800" b="1">
                <a:latin typeface="Arial" pitchFamily="34" charset="0"/>
              </a:rPr>
              <a:t>Type 2 = Dense deposit disease</a:t>
            </a:r>
            <a:endParaRPr lang="en-US" sz="1800">
              <a:latin typeface="Arial" pitchFamily="34" charset="0"/>
            </a:endParaRPr>
          </a:p>
          <a:p>
            <a:pPr marL="373063" indent="-373063">
              <a:spcBef>
                <a:spcPct val="50000"/>
              </a:spcBef>
              <a:buFontTx/>
              <a:buChar char="•"/>
            </a:pPr>
            <a:r>
              <a:rPr lang="en-US" sz="1800">
                <a:latin typeface="Arial" pitchFamily="34" charset="0"/>
              </a:rPr>
              <a:t>Related to activation of the alternate complement pathway</a:t>
            </a:r>
          </a:p>
          <a:p>
            <a:pPr marL="373063" indent="-373063">
              <a:spcBef>
                <a:spcPct val="50000"/>
              </a:spcBef>
              <a:buFontTx/>
              <a:buChar char="•"/>
            </a:pPr>
            <a:r>
              <a:rPr lang="en-US" sz="1800">
                <a:latin typeface="Arial" pitchFamily="34" charset="0"/>
              </a:rPr>
              <a:t>Dense deposits in basement membrane are not immune complexes</a:t>
            </a:r>
          </a:p>
        </p:txBody>
      </p:sp>
      <p:sp>
        <p:nvSpPr>
          <p:cNvPr id="197642" name="Text Box 10"/>
          <p:cNvSpPr txBox="1">
            <a:spLocks noChangeArrowheads="1"/>
          </p:cNvSpPr>
          <p:nvPr/>
        </p:nvSpPr>
        <p:spPr bwMode="auto">
          <a:xfrm>
            <a:off x="533400" y="5029200"/>
            <a:ext cx="7924800" cy="779463"/>
          </a:xfrm>
          <a:prstGeom prst="rect">
            <a:avLst/>
          </a:prstGeom>
          <a:noFill/>
          <a:ln w="9525">
            <a:noFill/>
            <a:miter lim="800000"/>
            <a:headEnd/>
            <a:tailEnd/>
          </a:ln>
          <a:effectLst/>
        </p:spPr>
        <p:txBody>
          <a:bodyPr anchor="ctr">
            <a:spAutoFit/>
          </a:bodyPr>
          <a:lstStyle/>
          <a:p>
            <a:pPr marL="373063" indent="-373063">
              <a:spcBef>
                <a:spcPct val="50000"/>
              </a:spcBef>
            </a:pPr>
            <a:r>
              <a:rPr lang="en-US" sz="1800" b="1">
                <a:latin typeface="Arial" pitchFamily="34" charset="0"/>
              </a:rPr>
              <a:t>Type 3 </a:t>
            </a:r>
            <a:endParaRPr lang="en-US" sz="1800">
              <a:latin typeface="Arial" pitchFamily="34" charset="0"/>
            </a:endParaRPr>
          </a:p>
          <a:p>
            <a:pPr marL="373063" indent="-373063">
              <a:spcBef>
                <a:spcPct val="50000"/>
              </a:spcBef>
              <a:buFontTx/>
              <a:buChar char="•"/>
            </a:pPr>
            <a:r>
              <a:rPr lang="en-US" sz="1800">
                <a:latin typeface="Arial" pitchFamily="34" charset="0"/>
              </a:rPr>
              <a:t>Rare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197636"/>
                                        </p:tgtEl>
                                        <p:attrNameLst>
                                          <p:attrName>style.visibility</p:attrName>
                                        </p:attrNameLst>
                                      </p:cBhvr>
                                      <p:to>
                                        <p:strVal val="visible"/>
                                      </p:to>
                                    </p:set>
                                    <p:anim calcmode="lin" valueType="num">
                                      <p:cBhvr additive="base">
                                        <p:cTn id="7" dur="500" fill="hold"/>
                                        <p:tgtEl>
                                          <p:spTgt spid="197636"/>
                                        </p:tgtEl>
                                        <p:attrNameLst>
                                          <p:attrName>ppt_x</p:attrName>
                                        </p:attrNameLst>
                                      </p:cBhvr>
                                      <p:tavLst>
                                        <p:tav tm="0">
                                          <p:val>
                                            <p:strVal val="0-#ppt_w/2"/>
                                          </p:val>
                                        </p:tav>
                                        <p:tav tm="100000">
                                          <p:val>
                                            <p:strVal val="#ppt_x"/>
                                          </p:val>
                                        </p:tav>
                                      </p:tavLst>
                                    </p:anim>
                                    <p:anim calcmode="lin" valueType="num">
                                      <p:cBhvr additive="base">
                                        <p:cTn id="8" dur="500" fill="hold"/>
                                        <p:tgtEl>
                                          <p:spTgt spid="1976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636" grpId="0" animBg="1"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Text Box 2">
            <a:hlinkClick r:id="rId2" action="ppaction://hlinksldjump"/>
          </p:cNvPr>
          <p:cNvSpPr txBox="1">
            <a:spLocks noChangeArrowheads="1"/>
          </p:cNvSpPr>
          <p:nvPr/>
        </p:nvSpPr>
        <p:spPr bwMode="auto">
          <a:xfrm>
            <a:off x="2590800" y="3352800"/>
            <a:ext cx="36576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solidFill>
                  <a:schemeClr val="accent2"/>
                </a:solidFill>
                <a:latin typeface="Arial" pitchFamily="34" charset="0"/>
              </a:rPr>
              <a:t>Changes with Proteinuria</a:t>
            </a:r>
          </a:p>
        </p:txBody>
      </p:sp>
      <p:sp>
        <p:nvSpPr>
          <p:cNvPr id="276483" name="Text Box 3">
            <a:hlinkClick r:id="" action="ppaction://noaction"/>
          </p:cNvPr>
          <p:cNvSpPr txBox="1">
            <a:spLocks noChangeArrowheads="1"/>
          </p:cNvSpPr>
          <p:nvPr/>
        </p:nvSpPr>
        <p:spPr bwMode="auto">
          <a:xfrm>
            <a:off x="2590800" y="2590800"/>
            <a:ext cx="36576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solidFill>
                  <a:schemeClr val="accent2"/>
                </a:solidFill>
                <a:latin typeface="Arial" pitchFamily="34" charset="0"/>
              </a:rPr>
              <a:t>Normal Appearances</a:t>
            </a:r>
          </a:p>
        </p:txBody>
      </p:sp>
      <p:sp>
        <p:nvSpPr>
          <p:cNvPr id="276484" name="Text Box 4">
            <a:hlinkClick r:id="rId3" action="ppaction://hlinksldjump"/>
          </p:cNvPr>
          <p:cNvSpPr txBox="1">
            <a:spLocks noChangeArrowheads="1"/>
          </p:cNvSpPr>
          <p:nvPr/>
        </p:nvSpPr>
        <p:spPr bwMode="auto">
          <a:xfrm>
            <a:off x="2590800" y="4114800"/>
            <a:ext cx="3657600" cy="346075"/>
          </a:xfrm>
          <a:prstGeom prst="rect">
            <a:avLst/>
          </a:prstGeom>
          <a:noFill/>
          <a:ln w="9525">
            <a:solidFill>
              <a:schemeClr val="tx1"/>
            </a:solidFill>
            <a:miter lim="800000"/>
            <a:headEnd/>
            <a:tailEnd/>
          </a:ln>
          <a:effectLst/>
        </p:spPr>
        <p:txBody>
          <a:bodyPr anchor="ctr">
            <a:spAutoFit/>
          </a:bodyPr>
          <a:lstStyle/>
          <a:p>
            <a:pPr>
              <a:spcBef>
                <a:spcPct val="50000"/>
              </a:spcBef>
              <a:tabLst>
                <a:tab pos="3913188" algn="l"/>
              </a:tabLst>
            </a:pPr>
            <a:r>
              <a:rPr lang="en-US" sz="1600">
                <a:solidFill>
                  <a:schemeClr val="accent2"/>
                </a:solidFill>
                <a:latin typeface="Arial" pitchFamily="34" charset="0"/>
              </a:rPr>
              <a:t>Immune Complex Disease</a:t>
            </a:r>
          </a:p>
        </p:txBody>
      </p:sp>
      <p:sp>
        <p:nvSpPr>
          <p:cNvPr id="276485" name="Text Box 5">
            <a:hlinkClick r:id="" action="ppaction://noaction"/>
          </p:cNvPr>
          <p:cNvSpPr txBox="1">
            <a:spLocks noChangeArrowheads="1"/>
          </p:cNvSpPr>
          <p:nvPr/>
        </p:nvSpPr>
        <p:spPr bwMode="auto">
          <a:xfrm>
            <a:off x="1905000" y="4800600"/>
            <a:ext cx="5657850" cy="396875"/>
          </a:xfrm>
          <a:prstGeom prst="rect">
            <a:avLst/>
          </a:prstGeom>
          <a:noFill/>
          <a:ln w="9525">
            <a:noFill/>
            <a:miter lim="800000"/>
            <a:headEnd/>
            <a:tailEnd/>
          </a:ln>
          <a:effectLst/>
        </p:spPr>
        <p:txBody>
          <a:bodyPr wrap="none" anchor="ctr">
            <a:spAutoFit/>
          </a:bodyPr>
          <a:lstStyle/>
          <a:p>
            <a:pPr algn="ctr">
              <a:spcBef>
                <a:spcPct val="50000"/>
              </a:spcBef>
            </a:pPr>
            <a:r>
              <a:rPr lang="en-US" sz="2000" i="1">
                <a:solidFill>
                  <a:srgbClr val="FF0000"/>
                </a:solidFill>
              </a:rPr>
              <a:t>Click within a box to find out more about each in turn</a:t>
            </a:r>
          </a:p>
        </p:txBody>
      </p:sp>
      <p:sp>
        <p:nvSpPr>
          <p:cNvPr id="276486" name="Text Box 6">
            <a:hlinkClick r:id="rId4" action="ppaction://hlinksldjump"/>
          </p:cNvPr>
          <p:cNvSpPr txBox="1">
            <a:spLocks noChangeArrowheads="1"/>
          </p:cNvSpPr>
          <p:nvPr/>
        </p:nvSpPr>
        <p:spPr bwMode="auto">
          <a:xfrm>
            <a:off x="3124200" y="5730875"/>
            <a:ext cx="2549525" cy="925513"/>
          </a:xfrm>
          <a:prstGeom prst="rect">
            <a:avLst/>
          </a:prstGeom>
          <a:noFill/>
          <a:ln w="9525">
            <a:solidFill>
              <a:schemeClr val="tx1"/>
            </a:solidFill>
            <a:miter lim="800000"/>
            <a:headEnd/>
            <a:tailEnd/>
          </a:ln>
          <a:effectLst/>
        </p:spPr>
        <p:txBody>
          <a:bodyPr anchor="ctr">
            <a:spAutoFit/>
          </a:bodyPr>
          <a:lstStyle/>
          <a:p>
            <a:pPr algn="ctr">
              <a:spcBef>
                <a:spcPct val="50000"/>
              </a:spcBef>
            </a:pPr>
            <a:r>
              <a:rPr lang="en-US" sz="1800" i="1">
                <a:solidFill>
                  <a:srgbClr val="FF0000"/>
                </a:solidFill>
              </a:rPr>
              <a:t>Otherwise click in here to return to</a:t>
            </a:r>
            <a:br>
              <a:rPr lang="en-US" sz="1800" i="1">
                <a:solidFill>
                  <a:srgbClr val="FF0000"/>
                </a:solidFill>
              </a:rPr>
            </a:br>
            <a:r>
              <a:rPr lang="en-US" sz="1800" i="1">
                <a:solidFill>
                  <a:srgbClr val="FF0000"/>
                </a:solidFill>
              </a:rPr>
              <a:t>Pathology page</a:t>
            </a:r>
          </a:p>
        </p:txBody>
      </p:sp>
      <p:sp>
        <p:nvSpPr>
          <p:cNvPr id="276487" name="Text Box 7"/>
          <p:cNvSpPr txBox="1">
            <a:spLocks noChangeArrowheads="1"/>
          </p:cNvSpPr>
          <p:nvPr/>
        </p:nvSpPr>
        <p:spPr bwMode="auto">
          <a:xfrm>
            <a:off x="2895600" y="381000"/>
            <a:ext cx="3067050" cy="366713"/>
          </a:xfrm>
          <a:prstGeom prst="rect">
            <a:avLst/>
          </a:prstGeom>
          <a:noFill/>
          <a:ln w="9525">
            <a:noFill/>
            <a:miter lim="800000"/>
            <a:headEnd/>
            <a:tailEnd/>
          </a:ln>
          <a:effectLst/>
        </p:spPr>
        <p:txBody>
          <a:bodyPr wrap="none" anchor="ctr">
            <a:spAutoFit/>
          </a:bodyPr>
          <a:lstStyle/>
          <a:p>
            <a:pPr algn="ctr">
              <a:spcBef>
                <a:spcPct val="50000"/>
              </a:spcBef>
            </a:pPr>
            <a:r>
              <a:rPr lang="en-US" sz="1800" b="1">
                <a:solidFill>
                  <a:schemeClr val="accent2"/>
                </a:solidFill>
                <a:latin typeface="Arial" pitchFamily="34" charset="0"/>
              </a:rPr>
              <a:t>ELECTRON MICROSCOPY</a:t>
            </a:r>
            <a:endParaRPr lang="en-US" sz="1800" b="1">
              <a:latin typeface="Arial" pitchFamily="34" charset="0"/>
            </a:endParaRPr>
          </a:p>
        </p:txBody>
      </p:sp>
      <p:sp>
        <p:nvSpPr>
          <p:cNvPr id="276488" name="Text Box 8"/>
          <p:cNvSpPr txBox="1">
            <a:spLocks noChangeArrowheads="1"/>
          </p:cNvSpPr>
          <p:nvPr/>
        </p:nvSpPr>
        <p:spPr bwMode="auto">
          <a:xfrm>
            <a:off x="609600" y="1417638"/>
            <a:ext cx="8153400" cy="703262"/>
          </a:xfrm>
          <a:prstGeom prst="rect">
            <a:avLst/>
          </a:prstGeom>
          <a:noFill/>
          <a:ln w="9525">
            <a:noFill/>
            <a:miter lim="800000"/>
            <a:headEnd/>
            <a:tailEnd/>
          </a:ln>
          <a:effectLst/>
        </p:spPr>
        <p:txBody>
          <a:bodyPr anchor="ctr">
            <a:spAutoFit/>
          </a:bodyPr>
          <a:lstStyle/>
          <a:p>
            <a:pPr marL="373063" indent="-373063">
              <a:spcBef>
                <a:spcPct val="50000"/>
              </a:spcBef>
              <a:buFontTx/>
              <a:buChar char="•"/>
            </a:pPr>
            <a:r>
              <a:rPr lang="en-US" sz="1600" b="1">
                <a:latin typeface="Arial" pitchFamily="34" charset="0"/>
              </a:rPr>
              <a:t>Here I have selected for you the three topics that I think are most relevant. </a:t>
            </a:r>
          </a:p>
          <a:p>
            <a:pPr marL="373063" indent="-373063">
              <a:spcBef>
                <a:spcPct val="50000"/>
              </a:spcBef>
              <a:buFontTx/>
              <a:buChar char="•"/>
            </a:pPr>
            <a:r>
              <a:rPr lang="en-US" sz="1600" b="1">
                <a:latin typeface="Arial" pitchFamily="34" charset="0"/>
              </a:rPr>
              <a:t>Of these the first section is by far the most important.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76483"/>
                                        </p:tgtEl>
                                        <p:attrNameLst>
                                          <p:attrName>style.visibility</p:attrName>
                                        </p:attrNameLst>
                                      </p:cBhvr>
                                      <p:to>
                                        <p:strVal val="visible"/>
                                      </p:to>
                                    </p:set>
                                    <p:animEffect transition="in" filter="wipe(up)">
                                      <p:cBhvr>
                                        <p:cTn id="7" dur="500"/>
                                        <p:tgtEl>
                                          <p:spTgt spid="27648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76482"/>
                                        </p:tgtEl>
                                        <p:attrNameLst>
                                          <p:attrName>style.visibility</p:attrName>
                                        </p:attrNameLst>
                                      </p:cBhvr>
                                      <p:to>
                                        <p:strVal val="visible"/>
                                      </p:to>
                                    </p:set>
                                    <p:animEffect transition="in" filter="wipe(up)">
                                      <p:cBhvr>
                                        <p:cTn id="11" dur="500"/>
                                        <p:tgtEl>
                                          <p:spTgt spid="27648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76484"/>
                                        </p:tgtEl>
                                        <p:attrNameLst>
                                          <p:attrName>style.visibility</p:attrName>
                                        </p:attrNameLst>
                                      </p:cBhvr>
                                      <p:to>
                                        <p:strVal val="visible"/>
                                      </p:to>
                                    </p:set>
                                    <p:animEffect transition="in" filter="wipe(up)">
                                      <p:cBhvr>
                                        <p:cTn id="15" dur="500"/>
                                        <p:tgtEl>
                                          <p:spTgt spid="276484"/>
                                        </p:tgtEl>
                                      </p:cBhvr>
                                    </p:animEffect>
                                  </p:childTnLst>
                                </p:cTn>
                              </p:par>
                            </p:childTnLst>
                          </p:cTn>
                        </p:par>
                        <p:par>
                          <p:cTn id="16" fill="hold">
                            <p:stCondLst>
                              <p:cond delay="1500"/>
                            </p:stCondLst>
                            <p:childTnLst>
                              <p:par>
                                <p:cTn id="17" presetID="2" presetClass="entr" presetSubtype="8" fill="hold" grpId="0" nodeType="afterEffect">
                                  <p:stCondLst>
                                    <p:cond delay="0"/>
                                  </p:stCondLst>
                                  <p:childTnLst>
                                    <p:set>
                                      <p:cBhvr>
                                        <p:cTn id="18" dur="1" fill="hold">
                                          <p:stCondLst>
                                            <p:cond delay="0"/>
                                          </p:stCondLst>
                                        </p:cTn>
                                        <p:tgtEl>
                                          <p:spTgt spid="276485"/>
                                        </p:tgtEl>
                                        <p:attrNameLst>
                                          <p:attrName>style.visibility</p:attrName>
                                        </p:attrNameLst>
                                      </p:cBhvr>
                                      <p:to>
                                        <p:strVal val="visible"/>
                                      </p:to>
                                    </p:set>
                                    <p:anim calcmode="lin" valueType="num">
                                      <p:cBhvr additive="base">
                                        <p:cTn id="19" dur="500" fill="hold"/>
                                        <p:tgtEl>
                                          <p:spTgt spid="276485"/>
                                        </p:tgtEl>
                                        <p:attrNameLst>
                                          <p:attrName>ppt_x</p:attrName>
                                        </p:attrNameLst>
                                      </p:cBhvr>
                                      <p:tavLst>
                                        <p:tav tm="0">
                                          <p:val>
                                            <p:strVal val="0-#ppt_w/2"/>
                                          </p:val>
                                        </p:tav>
                                        <p:tav tm="100000">
                                          <p:val>
                                            <p:strVal val="#ppt_x"/>
                                          </p:val>
                                        </p:tav>
                                      </p:tavLst>
                                    </p:anim>
                                    <p:anim calcmode="lin" valueType="num">
                                      <p:cBhvr additive="base">
                                        <p:cTn id="20" dur="500" fill="hold"/>
                                        <p:tgtEl>
                                          <p:spTgt spid="276485"/>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1" presetClass="entr" presetSubtype="0" fill="hold" grpId="0" nodeType="afterEffect">
                                  <p:stCondLst>
                                    <p:cond delay="0"/>
                                  </p:stCondLst>
                                  <p:childTnLst>
                                    <p:set>
                                      <p:cBhvr>
                                        <p:cTn id="23" dur="1" fill="hold">
                                          <p:stCondLst>
                                            <p:cond delay="499"/>
                                          </p:stCondLst>
                                        </p:cTn>
                                        <p:tgtEl>
                                          <p:spTgt spid="2764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482" grpId="0" animBg="1" autoUpdateAnimBg="0"/>
      <p:bldP spid="276483" grpId="0" animBg="1" autoUpdateAnimBg="0"/>
      <p:bldP spid="276484" grpId="0" animBg="1" autoUpdateAnimBg="0"/>
      <p:bldP spid="276485" grpId="0" autoUpdateAnimBg="0"/>
      <p:bldP spid="276486"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3613150" y="365125"/>
            <a:ext cx="1949450" cy="366713"/>
          </a:xfrm>
          <a:prstGeom prst="rect">
            <a:avLst/>
          </a:prstGeom>
          <a:noFill/>
          <a:ln w="9525">
            <a:noFill/>
            <a:miter lim="800000"/>
            <a:headEnd/>
            <a:tailEnd/>
          </a:ln>
          <a:effectLst/>
        </p:spPr>
        <p:txBody>
          <a:bodyPr wrap="none" anchor="ctr">
            <a:spAutoFit/>
          </a:bodyPr>
          <a:lstStyle/>
          <a:p>
            <a:pPr algn="ctr"/>
            <a:r>
              <a:rPr lang="en-US" sz="1800" b="1">
                <a:latin typeface="Arial" pitchFamily="34" charset="0"/>
              </a:rPr>
              <a:t>And here we are</a:t>
            </a:r>
          </a:p>
        </p:txBody>
      </p:sp>
      <p:sp>
        <p:nvSpPr>
          <p:cNvPr id="210947" name="Text Box 3"/>
          <p:cNvSpPr txBox="1">
            <a:spLocks noChangeArrowheads="1"/>
          </p:cNvSpPr>
          <p:nvPr/>
        </p:nvSpPr>
        <p:spPr bwMode="auto">
          <a:xfrm>
            <a:off x="4191000" y="5943600"/>
            <a:ext cx="4191000" cy="369332"/>
          </a:xfrm>
          <a:prstGeom prst="rect">
            <a:avLst/>
          </a:prstGeom>
          <a:solidFill>
            <a:schemeClr val="bg1"/>
          </a:solidFill>
          <a:ln w="9525">
            <a:noFill/>
            <a:miter lim="800000"/>
            <a:headEnd/>
            <a:tailEnd/>
          </a:ln>
          <a:effectLst/>
        </p:spPr>
        <p:txBody>
          <a:bodyPr>
            <a:spAutoFit/>
          </a:bodyPr>
          <a:lstStyle/>
          <a:p>
            <a:pPr algn="ctr">
              <a:spcBef>
                <a:spcPct val="50000"/>
              </a:spcBef>
            </a:pPr>
            <a:endParaRPr lang="en-US" sz="1800" b="1" dirty="0">
              <a:solidFill>
                <a:srgbClr val="FF0000"/>
              </a:solidFill>
              <a:latin typeface="Arial" pitchFamily="34" charset="0"/>
            </a:endParaRPr>
          </a:p>
        </p:txBody>
      </p:sp>
      <p:grpSp>
        <p:nvGrpSpPr>
          <p:cNvPr id="2" name="Group 4"/>
          <p:cNvGrpSpPr>
            <a:grpSpLocks/>
          </p:cNvGrpSpPr>
          <p:nvPr/>
        </p:nvGrpSpPr>
        <p:grpSpPr bwMode="auto">
          <a:xfrm>
            <a:off x="4495800" y="1295400"/>
            <a:ext cx="4419600" cy="4056063"/>
            <a:chOff x="1248" y="1104"/>
            <a:chExt cx="2784" cy="2555"/>
          </a:xfrm>
        </p:grpSpPr>
        <p:pic>
          <p:nvPicPr>
            <p:cNvPr id="210949" name="Picture 5" descr="em_scan copyjb01"/>
            <p:cNvPicPr>
              <a:picLocks noChangeAspect="1" noChangeArrowheads="1"/>
            </p:cNvPicPr>
            <p:nvPr/>
          </p:nvPicPr>
          <p:blipFill>
            <a:blip r:embed="rId2" cstate="print"/>
            <a:srcRect/>
            <a:stretch>
              <a:fillRect/>
            </a:stretch>
          </p:blipFill>
          <p:spPr bwMode="auto">
            <a:xfrm>
              <a:off x="1248" y="1104"/>
              <a:ext cx="2768" cy="2555"/>
            </a:xfrm>
            <a:prstGeom prst="rect">
              <a:avLst/>
            </a:prstGeom>
            <a:noFill/>
          </p:spPr>
        </p:pic>
        <p:sp>
          <p:nvSpPr>
            <p:cNvPr id="210950" name="Text Box 6"/>
            <p:cNvSpPr txBox="1">
              <a:spLocks noChangeArrowheads="1"/>
            </p:cNvSpPr>
            <p:nvPr/>
          </p:nvSpPr>
          <p:spPr bwMode="auto">
            <a:xfrm>
              <a:off x="3264" y="1104"/>
              <a:ext cx="768" cy="326"/>
            </a:xfrm>
            <a:prstGeom prst="rect">
              <a:avLst/>
            </a:prstGeom>
            <a:solidFill>
              <a:schemeClr val="tx1"/>
            </a:solidFill>
            <a:ln w="9525">
              <a:noFill/>
              <a:miter lim="800000"/>
              <a:headEnd/>
              <a:tailEnd/>
            </a:ln>
            <a:effectLst/>
          </p:spPr>
          <p:txBody>
            <a:bodyPr anchor="ctr">
              <a:spAutoFit/>
            </a:bodyPr>
            <a:lstStyle/>
            <a:p>
              <a:pPr algn="ctr">
                <a:spcBef>
                  <a:spcPct val="50000"/>
                </a:spcBef>
              </a:pPr>
              <a:r>
                <a:rPr lang="en-US" sz="1400">
                  <a:solidFill>
                    <a:schemeClr val="bg1"/>
                  </a:solidFill>
                  <a:latin typeface="Arial" pitchFamily="34" charset="0"/>
                </a:rPr>
                <a:t>Bowman’s space</a:t>
              </a:r>
            </a:p>
          </p:txBody>
        </p:sp>
      </p:grpSp>
      <p:sp>
        <p:nvSpPr>
          <p:cNvPr id="210951" name="AutoShape 7"/>
          <p:cNvSpPr>
            <a:spLocks noChangeArrowheads="1"/>
          </p:cNvSpPr>
          <p:nvPr/>
        </p:nvSpPr>
        <p:spPr bwMode="auto">
          <a:xfrm>
            <a:off x="251520" y="2564904"/>
            <a:ext cx="2667000" cy="2590800"/>
          </a:xfrm>
          <a:prstGeom prst="wedgeRectCallout">
            <a:avLst>
              <a:gd name="adj1" fmla="val 111667"/>
              <a:gd name="adj2" fmla="val -9375"/>
            </a:avLst>
          </a:prstGeom>
          <a:solidFill>
            <a:schemeClr val="bg1"/>
          </a:solidFill>
          <a:ln w="9525">
            <a:solidFill>
              <a:srgbClr val="000000"/>
            </a:solidFill>
            <a:miter lim="800000"/>
            <a:headEnd/>
            <a:tailEnd/>
          </a:ln>
          <a:effectLst/>
        </p:spPr>
        <p:txBody>
          <a:bodyPr wrap="none" anchor="ctr"/>
          <a:lstStyle/>
          <a:p>
            <a:pPr algn="ctr"/>
            <a:r>
              <a:rPr lang="en-US" sz="1600" dirty="0">
                <a:solidFill>
                  <a:srgbClr val="FFFF00"/>
                </a:solidFill>
                <a:latin typeface="Arial" pitchFamily="34" charset="0"/>
              </a:rPr>
              <a:t>We are now </a:t>
            </a:r>
            <a:br>
              <a:rPr lang="en-US" sz="1600" dirty="0">
                <a:solidFill>
                  <a:srgbClr val="FFFF00"/>
                </a:solidFill>
                <a:latin typeface="Arial" pitchFamily="34" charset="0"/>
              </a:rPr>
            </a:br>
            <a:r>
              <a:rPr lang="en-US" sz="1600" dirty="0">
                <a:solidFill>
                  <a:srgbClr val="FFFF00"/>
                </a:solidFill>
                <a:latin typeface="Arial" pitchFamily="34" charset="0"/>
              </a:rPr>
              <a:t>in Bowman’s space</a:t>
            </a:r>
            <a:br>
              <a:rPr lang="en-US" sz="1600" dirty="0">
                <a:solidFill>
                  <a:srgbClr val="FFFF00"/>
                </a:solidFill>
                <a:latin typeface="Arial" pitchFamily="34" charset="0"/>
              </a:rPr>
            </a:br>
            <a:r>
              <a:rPr lang="en-US" sz="1600" dirty="0">
                <a:solidFill>
                  <a:srgbClr val="FFFF00"/>
                </a:solidFill>
                <a:latin typeface="Arial" pitchFamily="34" charset="0"/>
              </a:rPr>
              <a:t>and</a:t>
            </a:r>
          </a:p>
          <a:p>
            <a:pPr algn="ctr"/>
            <a:r>
              <a:rPr lang="en-US" sz="1600" dirty="0">
                <a:solidFill>
                  <a:srgbClr val="FFFF00"/>
                </a:solidFill>
                <a:latin typeface="Arial" pitchFamily="34" charset="0"/>
              </a:rPr>
              <a:t>here are all the capillaries</a:t>
            </a:r>
            <a:r>
              <a:rPr lang="en-US" sz="1600" dirty="0">
                <a:solidFill>
                  <a:srgbClr val="663300"/>
                </a:solidFill>
                <a:latin typeface="Arial" pitchFamily="34" charset="0"/>
              </a:rPr>
              <a: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500"/>
                                        <p:tgtEl>
                                          <p:spTgt spid="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10951"/>
                                        </p:tgtEl>
                                        <p:attrNameLst>
                                          <p:attrName>style.visibility</p:attrName>
                                        </p:attrNameLst>
                                      </p:cBhvr>
                                      <p:to>
                                        <p:strVal val="visible"/>
                                      </p:to>
                                    </p:set>
                                    <p:animEffect transition="in" filter="wipe(right)">
                                      <p:cBhvr>
                                        <p:cTn id="11" dur="500"/>
                                        <p:tgtEl>
                                          <p:spTgt spid="21095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10947"/>
                                        </p:tgtEl>
                                        <p:attrNameLst>
                                          <p:attrName>style.visibility</p:attrName>
                                        </p:attrNameLst>
                                      </p:cBhvr>
                                      <p:to>
                                        <p:strVal val="visible"/>
                                      </p:to>
                                    </p:set>
                                    <p:animEffect transition="in" filter="wipe(up)">
                                      <p:cBhvr>
                                        <p:cTn id="15" dur="500"/>
                                        <p:tgtEl>
                                          <p:spTgt spid="2109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0947" grpId="0" animBg="1" autoUpdateAnimBg="0"/>
      <p:bldP spid="210951"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Text Box 2"/>
          <p:cNvSpPr txBox="1">
            <a:spLocks noChangeArrowheads="1"/>
          </p:cNvSpPr>
          <p:nvPr/>
        </p:nvSpPr>
        <p:spPr bwMode="auto">
          <a:xfrm>
            <a:off x="2209800" y="5943600"/>
            <a:ext cx="4191000" cy="396875"/>
          </a:xfrm>
          <a:prstGeom prst="rect">
            <a:avLst/>
          </a:prstGeom>
          <a:solidFill>
            <a:schemeClr val="bg1"/>
          </a:solidFill>
          <a:ln w="9525">
            <a:noFill/>
            <a:miter lim="800000"/>
            <a:headEnd/>
            <a:tailEnd/>
          </a:ln>
          <a:effectLst/>
        </p:spPr>
        <p:txBody>
          <a:bodyPr>
            <a:spAutoFit/>
          </a:bodyPr>
          <a:lstStyle/>
          <a:p>
            <a:pPr algn="ctr">
              <a:spcBef>
                <a:spcPct val="50000"/>
              </a:spcBef>
            </a:pPr>
            <a:r>
              <a:rPr lang="en-US" sz="2000" i="1">
                <a:solidFill>
                  <a:srgbClr val="FF0000"/>
                </a:solidFill>
              </a:rPr>
              <a:t>Left click anywhere to proceed</a:t>
            </a:r>
            <a:endParaRPr lang="en-US" sz="1800" b="1">
              <a:solidFill>
                <a:srgbClr val="FF0000"/>
              </a:solidFill>
              <a:latin typeface="Arial" pitchFamily="34" charset="0"/>
            </a:endParaRPr>
          </a:p>
        </p:txBody>
      </p:sp>
      <p:sp>
        <p:nvSpPr>
          <p:cNvPr id="211971" name="Text Box 3"/>
          <p:cNvSpPr txBox="1">
            <a:spLocks noChangeArrowheads="1"/>
          </p:cNvSpPr>
          <p:nvPr/>
        </p:nvSpPr>
        <p:spPr bwMode="auto">
          <a:xfrm>
            <a:off x="2438400" y="5943600"/>
            <a:ext cx="4191000" cy="369332"/>
          </a:xfrm>
          <a:prstGeom prst="rect">
            <a:avLst/>
          </a:prstGeom>
          <a:solidFill>
            <a:schemeClr val="bg1"/>
          </a:solidFill>
          <a:ln w="9525">
            <a:noFill/>
            <a:miter lim="800000"/>
            <a:headEnd/>
            <a:tailEnd/>
          </a:ln>
          <a:effectLst/>
        </p:spPr>
        <p:txBody>
          <a:bodyPr>
            <a:spAutoFit/>
          </a:bodyPr>
          <a:lstStyle/>
          <a:p>
            <a:pPr algn="ctr">
              <a:spcBef>
                <a:spcPct val="50000"/>
              </a:spcBef>
            </a:pPr>
            <a:endParaRPr lang="en-US" sz="1800" b="1" dirty="0">
              <a:solidFill>
                <a:srgbClr val="FF0000"/>
              </a:solidFill>
              <a:latin typeface="Arial" pitchFamily="34" charset="0"/>
            </a:endParaRPr>
          </a:p>
        </p:txBody>
      </p:sp>
      <p:grpSp>
        <p:nvGrpSpPr>
          <p:cNvPr id="2" name="Group 4"/>
          <p:cNvGrpSpPr>
            <a:grpSpLocks/>
          </p:cNvGrpSpPr>
          <p:nvPr/>
        </p:nvGrpSpPr>
        <p:grpSpPr bwMode="auto">
          <a:xfrm>
            <a:off x="4427984" y="1340768"/>
            <a:ext cx="4419600" cy="4056063"/>
            <a:chOff x="1248" y="1104"/>
            <a:chExt cx="2784" cy="2555"/>
          </a:xfrm>
        </p:grpSpPr>
        <p:pic>
          <p:nvPicPr>
            <p:cNvPr id="211973" name="Picture 5" descr="em_scan copyjb01"/>
            <p:cNvPicPr>
              <a:picLocks noChangeAspect="1" noChangeArrowheads="1"/>
            </p:cNvPicPr>
            <p:nvPr/>
          </p:nvPicPr>
          <p:blipFill>
            <a:blip r:embed="rId3" cstate="print"/>
            <a:srcRect/>
            <a:stretch>
              <a:fillRect/>
            </a:stretch>
          </p:blipFill>
          <p:spPr bwMode="auto">
            <a:xfrm>
              <a:off x="1248" y="1104"/>
              <a:ext cx="2768" cy="2555"/>
            </a:xfrm>
            <a:prstGeom prst="rect">
              <a:avLst/>
            </a:prstGeom>
            <a:noFill/>
          </p:spPr>
        </p:pic>
        <p:sp>
          <p:nvSpPr>
            <p:cNvPr id="211974" name="Text Box 6"/>
            <p:cNvSpPr txBox="1">
              <a:spLocks noChangeArrowheads="1"/>
            </p:cNvSpPr>
            <p:nvPr/>
          </p:nvSpPr>
          <p:spPr bwMode="auto">
            <a:xfrm>
              <a:off x="3264" y="1104"/>
              <a:ext cx="768" cy="326"/>
            </a:xfrm>
            <a:prstGeom prst="rect">
              <a:avLst/>
            </a:prstGeom>
            <a:solidFill>
              <a:schemeClr val="tx1"/>
            </a:solidFill>
            <a:ln w="9525">
              <a:noFill/>
              <a:miter lim="800000"/>
              <a:headEnd/>
              <a:tailEnd/>
            </a:ln>
            <a:effectLst/>
          </p:spPr>
          <p:txBody>
            <a:bodyPr anchor="ctr">
              <a:spAutoFit/>
            </a:bodyPr>
            <a:lstStyle/>
            <a:p>
              <a:pPr algn="ctr">
                <a:spcBef>
                  <a:spcPct val="50000"/>
                </a:spcBef>
              </a:pPr>
              <a:r>
                <a:rPr lang="en-US" sz="1400">
                  <a:solidFill>
                    <a:schemeClr val="bg1"/>
                  </a:solidFill>
                  <a:latin typeface="Arial" pitchFamily="34" charset="0"/>
                </a:rPr>
                <a:t>Bowman’s space</a:t>
              </a:r>
            </a:p>
          </p:txBody>
        </p:sp>
      </p:grpSp>
      <p:sp>
        <p:nvSpPr>
          <p:cNvPr id="211975" name="AutoShape 7"/>
          <p:cNvSpPr>
            <a:spLocks noChangeArrowheads="1"/>
          </p:cNvSpPr>
          <p:nvPr/>
        </p:nvSpPr>
        <p:spPr bwMode="auto">
          <a:xfrm>
            <a:off x="685800" y="2438400"/>
            <a:ext cx="2971800" cy="2667000"/>
          </a:xfrm>
          <a:prstGeom prst="wedgeRectCallout">
            <a:avLst>
              <a:gd name="adj1" fmla="val 92523"/>
              <a:gd name="adj2" fmla="val -7681"/>
            </a:avLst>
          </a:prstGeom>
          <a:solidFill>
            <a:schemeClr val="bg1"/>
          </a:solidFill>
          <a:ln w="9525">
            <a:solidFill>
              <a:srgbClr val="000000"/>
            </a:solidFill>
            <a:miter lim="800000"/>
            <a:headEnd/>
            <a:tailEnd/>
          </a:ln>
          <a:effectLst/>
        </p:spPr>
        <p:txBody>
          <a:bodyPr wrap="none" anchor="ctr"/>
          <a:lstStyle/>
          <a:p>
            <a:pPr algn="ctr"/>
            <a:r>
              <a:rPr lang="en-US" sz="1800">
                <a:solidFill>
                  <a:schemeClr val="bg1"/>
                </a:solidFill>
                <a:latin typeface="Arial" pitchFamily="34" charset="0"/>
              </a:rPr>
              <a:t>Tufts of capillaries</a:t>
            </a:r>
          </a:p>
        </p:txBody>
      </p:sp>
      <p:graphicFrame>
        <p:nvGraphicFramePr>
          <p:cNvPr id="211976" name="Object 8"/>
          <p:cNvGraphicFramePr>
            <a:graphicFrameLocks noChangeAspect="1"/>
          </p:cNvGraphicFramePr>
          <p:nvPr/>
        </p:nvGraphicFramePr>
        <p:xfrm>
          <a:off x="914400" y="2590800"/>
          <a:ext cx="2220913" cy="2387600"/>
        </p:xfrm>
        <a:graphic>
          <a:graphicData uri="http://schemas.openxmlformats.org/presentationml/2006/ole">
            <p:oleObj spid="_x0000_s5122" name="Clip" r:id="rId4" imgW="3025440" imgH="3252600" progId="">
              <p:embed/>
            </p:oleObj>
          </a:graphicData>
        </a:graphic>
      </p:graphicFrame>
      <p:sp>
        <p:nvSpPr>
          <p:cNvPr id="211977" name="Rectangle 9"/>
          <p:cNvSpPr>
            <a:spLocks noChangeArrowheads="1"/>
          </p:cNvSpPr>
          <p:nvPr/>
        </p:nvSpPr>
        <p:spPr bwMode="auto">
          <a:xfrm>
            <a:off x="1838852" y="226110"/>
            <a:ext cx="5498044" cy="646331"/>
          </a:xfrm>
          <a:prstGeom prst="rect">
            <a:avLst/>
          </a:prstGeom>
          <a:noFill/>
          <a:ln w="9525">
            <a:noFill/>
            <a:miter lim="800000"/>
            <a:headEnd/>
            <a:tailEnd/>
          </a:ln>
          <a:effectLst/>
        </p:spPr>
        <p:txBody>
          <a:bodyPr wrap="none" anchor="ctr">
            <a:spAutoFit/>
          </a:bodyPr>
          <a:lstStyle/>
          <a:p>
            <a:pPr algn="ctr"/>
            <a:r>
              <a:rPr lang="en-US" sz="1800" b="1" dirty="0">
                <a:solidFill>
                  <a:srgbClr val="FFFF00"/>
                </a:solidFill>
                <a:latin typeface="Arial" pitchFamily="34" charset="0"/>
              </a:rPr>
              <a:t>Now let’s wind up the magnification even further</a:t>
            </a:r>
            <a:br>
              <a:rPr lang="en-US" sz="1800" b="1" dirty="0">
                <a:solidFill>
                  <a:srgbClr val="FFFF00"/>
                </a:solidFill>
                <a:latin typeface="Arial" pitchFamily="34" charset="0"/>
              </a:rPr>
            </a:br>
            <a:r>
              <a:rPr lang="en-US" sz="1800" b="1" dirty="0">
                <a:solidFill>
                  <a:srgbClr val="FFFF00"/>
                </a:solidFill>
                <a:latin typeface="Arial" pitchFamily="34" charset="0"/>
              </a:rPr>
              <a:t>and look at the outside </a:t>
            </a:r>
            <a:r>
              <a:rPr lang="en-US" sz="1800" b="1" dirty="0" smtClean="0">
                <a:solidFill>
                  <a:srgbClr val="FFFF00"/>
                </a:solidFill>
                <a:latin typeface="Arial" pitchFamily="34" charset="0"/>
              </a:rPr>
              <a:t> </a:t>
            </a:r>
            <a:r>
              <a:rPr lang="en-US" sz="1800" b="1" dirty="0">
                <a:solidFill>
                  <a:srgbClr val="FFFF00"/>
                </a:solidFill>
                <a:latin typeface="Arial" pitchFamily="34" charset="0"/>
              </a:rPr>
              <a:t>of one single </a:t>
            </a:r>
            <a:r>
              <a:rPr lang="en-US" sz="1800" b="1" dirty="0" smtClean="0">
                <a:solidFill>
                  <a:srgbClr val="FFFF00"/>
                </a:solidFill>
                <a:latin typeface="Arial" pitchFamily="34" charset="0"/>
              </a:rPr>
              <a:t>capillary</a:t>
            </a:r>
            <a:endParaRPr lang="en-US" sz="1800" b="1" dirty="0">
              <a:solidFill>
                <a:srgbClr val="FFFF00"/>
              </a:solidFill>
              <a:latin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afterEffect">
                                  <p:stCondLst>
                                    <p:cond delay="0"/>
                                  </p:stCondLst>
                                  <p:childTnLst>
                                    <p:set>
                                      <p:cBhvr>
                                        <p:cTn id="6" dur="1" fill="hold">
                                          <p:stCondLst>
                                            <p:cond delay="0"/>
                                          </p:stCondLst>
                                        </p:cTn>
                                        <p:tgtEl>
                                          <p:spTgt spid="211977"/>
                                        </p:tgtEl>
                                        <p:attrNameLst>
                                          <p:attrName>style.visibility</p:attrName>
                                        </p:attrNameLst>
                                      </p:cBhvr>
                                      <p:to>
                                        <p:strVal val="visible"/>
                                      </p:to>
                                    </p:set>
                                    <p:anim calcmode="lin" valueType="num">
                                      <p:cBhvr additive="base">
                                        <p:cTn id="7" dur="500" fill="hold"/>
                                        <p:tgtEl>
                                          <p:spTgt spid="211977"/>
                                        </p:tgtEl>
                                        <p:attrNameLst>
                                          <p:attrName>ppt_x</p:attrName>
                                        </p:attrNameLst>
                                      </p:cBhvr>
                                      <p:tavLst>
                                        <p:tav tm="0">
                                          <p:val>
                                            <p:strVal val="1+#ppt_w/2"/>
                                          </p:val>
                                        </p:tav>
                                        <p:tav tm="100000">
                                          <p:val>
                                            <p:strVal val="#ppt_x"/>
                                          </p:val>
                                        </p:tav>
                                      </p:tavLst>
                                    </p:anim>
                                    <p:anim calcmode="lin" valueType="num">
                                      <p:cBhvr additive="base">
                                        <p:cTn id="8" dur="500" fill="hold"/>
                                        <p:tgtEl>
                                          <p:spTgt spid="21197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211976"/>
                                        </p:tgtEl>
                                        <p:attrNameLst>
                                          <p:attrName>style.visibility</p:attrName>
                                        </p:attrNameLst>
                                      </p:cBhvr>
                                      <p:to>
                                        <p:strVal val="visible"/>
                                      </p:to>
                                    </p:set>
                                    <p:animEffect transition="in" filter="slide(fromBottom)">
                                      <p:cBhvr>
                                        <p:cTn id="13" dur="500"/>
                                        <p:tgtEl>
                                          <p:spTgt spid="211976"/>
                                        </p:tgtEl>
                                      </p:cBhvr>
                                    </p:animEffect>
                                  </p:childTnLst>
                                </p:cTn>
                              </p:par>
                            </p:childTnLst>
                          </p:cTn>
                        </p:par>
                        <p:par>
                          <p:cTn id="14" fill="hold">
                            <p:stCondLst>
                              <p:cond delay="500"/>
                            </p:stCondLst>
                            <p:childTnLst>
                              <p:par>
                                <p:cTn id="15" presetID="22" presetClass="entr" presetSubtype="1" fill="hold" grpId="0" nodeType="afterEffect">
                                  <p:stCondLst>
                                    <p:cond delay="0"/>
                                  </p:stCondLst>
                                  <p:childTnLst>
                                    <p:set>
                                      <p:cBhvr>
                                        <p:cTn id="16" dur="1" fill="hold">
                                          <p:stCondLst>
                                            <p:cond delay="0"/>
                                          </p:stCondLst>
                                        </p:cTn>
                                        <p:tgtEl>
                                          <p:spTgt spid="211970"/>
                                        </p:tgtEl>
                                        <p:attrNameLst>
                                          <p:attrName>style.visibility</p:attrName>
                                        </p:attrNameLst>
                                      </p:cBhvr>
                                      <p:to>
                                        <p:strVal val="visible"/>
                                      </p:to>
                                    </p:set>
                                    <p:animEffect transition="in" filter="wipe(up)">
                                      <p:cBhvr>
                                        <p:cTn id="17" dur="500"/>
                                        <p:tgtEl>
                                          <p:spTgt spid="211970"/>
                                        </p:tgtEl>
                                      </p:cBhvr>
                                    </p:animEffect>
                                  </p:childTnLst>
                                </p:cTn>
                              </p:par>
                            </p:childTnLst>
                          </p:cTn>
                        </p:par>
                        <p:par>
                          <p:cTn id="18" fill="hold">
                            <p:stCondLst>
                              <p:cond delay="1000"/>
                            </p:stCondLst>
                            <p:childTnLst>
                              <p:par>
                                <p:cTn id="19" presetID="22" presetClass="entr" presetSubtype="1" fill="hold" grpId="0" nodeType="afterEffect">
                                  <p:stCondLst>
                                    <p:cond delay="0"/>
                                  </p:stCondLst>
                                  <p:childTnLst>
                                    <p:set>
                                      <p:cBhvr>
                                        <p:cTn id="20" dur="1" fill="hold">
                                          <p:stCondLst>
                                            <p:cond delay="0"/>
                                          </p:stCondLst>
                                        </p:cTn>
                                        <p:tgtEl>
                                          <p:spTgt spid="211971"/>
                                        </p:tgtEl>
                                        <p:attrNameLst>
                                          <p:attrName>style.visibility</p:attrName>
                                        </p:attrNameLst>
                                      </p:cBhvr>
                                      <p:to>
                                        <p:strVal val="visible"/>
                                      </p:to>
                                    </p:set>
                                    <p:animEffect transition="in" filter="wipe(up)">
                                      <p:cBhvr>
                                        <p:cTn id="21" dur="500"/>
                                        <p:tgtEl>
                                          <p:spTgt spid="2119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970" grpId="0" animBg="1" autoUpdateAnimBg="0"/>
      <p:bldP spid="211971" grpId="0" animBg="1" autoUpdateAnimBg="0"/>
      <p:bldP spid="21197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922" name="Picture 2" descr="normal02a"/>
          <p:cNvPicPr>
            <a:picLocks noChangeAspect="1" noChangeArrowheads="1"/>
          </p:cNvPicPr>
          <p:nvPr/>
        </p:nvPicPr>
        <p:blipFill>
          <a:blip r:embed="rId3" cstate="print"/>
          <a:srcRect/>
          <a:stretch>
            <a:fillRect/>
          </a:stretch>
        </p:blipFill>
        <p:spPr bwMode="auto">
          <a:xfrm>
            <a:off x="4191000" y="1524000"/>
            <a:ext cx="4643438" cy="4090988"/>
          </a:xfrm>
          <a:prstGeom prst="rect">
            <a:avLst/>
          </a:prstGeom>
          <a:noFill/>
        </p:spPr>
      </p:pic>
      <p:sp>
        <p:nvSpPr>
          <p:cNvPr id="209923" name="Rectangle 3"/>
          <p:cNvSpPr>
            <a:spLocks noChangeArrowheads="1"/>
          </p:cNvSpPr>
          <p:nvPr/>
        </p:nvSpPr>
        <p:spPr bwMode="auto">
          <a:xfrm>
            <a:off x="1162050" y="228600"/>
            <a:ext cx="6851650" cy="641350"/>
          </a:xfrm>
          <a:prstGeom prst="rect">
            <a:avLst/>
          </a:prstGeom>
          <a:noFill/>
          <a:ln w="9525">
            <a:noFill/>
            <a:miter lim="800000"/>
            <a:headEnd/>
            <a:tailEnd/>
          </a:ln>
          <a:effectLst/>
        </p:spPr>
        <p:txBody>
          <a:bodyPr wrap="none" anchor="ctr">
            <a:spAutoFit/>
          </a:bodyPr>
          <a:lstStyle/>
          <a:p>
            <a:pPr algn="ctr"/>
            <a:r>
              <a:rPr lang="en-US" sz="1800" b="1">
                <a:latin typeface="Arial" pitchFamily="34" charset="0"/>
              </a:rPr>
              <a:t>The next slide will be a scanning electron microscope picture</a:t>
            </a:r>
            <a:br>
              <a:rPr lang="en-US" sz="1800" b="1">
                <a:latin typeface="Arial" pitchFamily="34" charset="0"/>
              </a:rPr>
            </a:br>
            <a:r>
              <a:rPr lang="en-US" sz="1800" b="1">
                <a:latin typeface="Arial" pitchFamily="34" charset="0"/>
              </a:rPr>
              <a:t>of exactly this - at great magnification</a:t>
            </a:r>
          </a:p>
        </p:txBody>
      </p:sp>
      <p:sp>
        <p:nvSpPr>
          <p:cNvPr id="209925" name="AutoShape 5"/>
          <p:cNvSpPr>
            <a:spLocks noChangeArrowheads="1"/>
          </p:cNvSpPr>
          <p:nvPr/>
        </p:nvSpPr>
        <p:spPr bwMode="auto">
          <a:xfrm>
            <a:off x="609600" y="2514600"/>
            <a:ext cx="2667000" cy="2590800"/>
          </a:xfrm>
          <a:prstGeom prst="wedgeRectCallout">
            <a:avLst>
              <a:gd name="adj1" fmla="val 111667"/>
              <a:gd name="adj2" fmla="val -9375"/>
            </a:avLst>
          </a:prstGeom>
          <a:solidFill>
            <a:schemeClr val="bg1"/>
          </a:solidFill>
          <a:ln w="9525">
            <a:solidFill>
              <a:srgbClr val="000000"/>
            </a:solidFill>
            <a:miter lim="800000"/>
            <a:headEnd/>
            <a:tailEnd/>
          </a:ln>
          <a:effectLst/>
        </p:spPr>
        <p:txBody>
          <a:bodyPr wrap="none" anchor="ctr"/>
          <a:lstStyle/>
          <a:p>
            <a:pPr algn="ctr"/>
            <a:r>
              <a:rPr lang="en-US" sz="1800">
                <a:solidFill>
                  <a:schemeClr val="bg1"/>
                </a:solidFill>
                <a:latin typeface="Arial" pitchFamily="34" charset="0"/>
              </a:rPr>
              <a:t>Tufts of capillaries</a:t>
            </a:r>
          </a:p>
        </p:txBody>
      </p:sp>
      <p:graphicFrame>
        <p:nvGraphicFramePr>
          <p:cNvPr id="209926" name="Object 6"/>
          <p:cNvGraphicFramePr>
            <a:graphicFrameLocks noChangeAspect="1"/>
          </p:cNvGraphicFramePr>
          <p:nvPr/>
        </p:nvGraphicFramePr>
        <p:xfrm>
          <a:off x="914400" y="2590800"/>
          <a:ext cx="2220913" cy="2387600"/>
        </p:xfrm>
        <a:graphic>
          <a:graphicData uri="http://schemas.openxmlformats.org/presentationml/2006/ole">
            <p:oleObj spid="_x0000_s6146" name="Clip" r:id="rId4" imgW="3025440" imgH="3252600" progId="">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09926"/>
                                        </p:tgtEl>
                                        <p:attrNameLst>
                                          <p:attrName>style.visibility</p:attrName>
                                        </p:attrNameLst>
                                      </p:cBhvr>
                                      <p:to>
                                        <p:strVal val="visible"/>
                                      </p:to>
                                    </p:set>
                                    <p:animEffect transition="in" filter="slide(fromBottom)">
                                      <p:cBhvr>
                                        <p:cTn id="7" dur="500"/>
                                        <p:tgtEl>
                                          <p:spTgt spid="20992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6" fill="hold" grpId="0" nodeType="clickEffect">
                                  <p:stCondLst>
                                    <p:cond delay="0"/>
                                  </p:stCondLst>
                                  <p:childTnLst>
                                    <p:set>
                                      <p:cBhvr>
                                        <p:cTn id="11" dur="1" fill="hold">
                                          <p:stCondLst>
                                            <p:cond delay="0"/>
                                          </p:stCondLst>
                                        </p:cTn>
                                        <p:tgtEl>
                                          <p:spTgt spid="209923"/>
                                        </p:tgtEl>
                                        <p:attrNameLst>
                                          <p:attrName>style.visibility</p:attrName>
                                        </p:attrNameLst>
                                      </p:cBhvr>
                                      <p:to>
                                        <p:strVal val="visible"/>
                                      </p:to>
                                    </p:set>
                                    <p:anim calcmode="lin" valueType="num">
                                      <p:cBhvr additive="base">
                                        <p:cTn id="12" dur="500" fill="hold"/>
                                        <p:tgtEl>
                                          <p:spTgt spid="209923"/>
                                        </p:tgtEl>
                                        <p:attrNameLst>
                                          <p:attrName>ppt_x</p:attrName>
                                        </p:attrNameLst>
                                      </p:cBhvr>
                                      <p:tavLst>
                                        <p:tav tm="0">
                                          <p:val>
                                            <p:strVal val="1+#ppt_w/2"/>
                                          </p:val>
                                        </p:tav>
                                        <p:tav tm="100000">
                                          <p:val>
                                            <p:strVal val="#ppt_x"/>
                                          </p:val>
                                        </p:tav>
                                      </p:tavLst>
                                    </p:anim>
                                    <p:anim calcmode="lin" valueType="num">
                                      <p:cBhvr additive="base">
                                        <p:cTn id="13" dur="500" fill="hold"/>
                                        <p:tgtEl>
                                          <p:spTgt spid="2099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3"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ChangeArrowheads="1"/>
          </p:cNvSpPr>
          <p:nvPr/>
        </p:nvSpPr>
        <p:spPr bwMode="auto">
          <a:xfrm>
            <a:off x="2851150" y="365125"/>
            <a:ext cx="3473450" cy="366713"/>
          </a:xfrm>
          <a:prstGeom prst="rect">
            <a:avLst/>
          </a:prstGeom>
          <a:noFill/>
          <a:ln w="9525">
            <a:noFill/>
            <a:miter lim="800000"/>
            <a:headEnd/>
            <a:tailEnd/>
          </a:ln>
          <a:effectLst/>
        </p:spPr>
        <p:txBody>
          <a:bodyPr wrap="none" anchor="ctr">
            <a:spAutoFit/>
          </a:bodyPr>
          <a:lstStyle/>
          <a:p>
            <a:pPr algn="ctr"/>
            <a:r>
              <a:rPr lang="en-US" sz="1800" b="1" dirty="0">
                <a:solidFill>
                  <a:srgbClr val="FFFF00"/>
                </a:solidFill>
                <a:latin typeface="Arial" pitchFamily="34" charset="0"/>
              </a:rPr>
              <a:t>And this is what we would see</a:t>
            </a:r>
          </a:p>
        </p:txBody>
      </p:sp>
      <p:sp>
        <p:nvSpPr>
          <p:cNvPr id="212995" name="Text Box 3"/>
          <p:cNvSpPr txBox="1">
            <a:spLocks noChangeArrowheads="1"/>
          </p:cNvSpPr>
          <p:nvPr/>
        </p:nvSpPr>
        <p:spPr bwMode="auto">
          <a:xfrm>
            <a:off x="4191000" y="5943600"/>
            <a:ext cx="4191000" cy="369332"/>
          </a:xfrm>
          <a:prstGeom prst="rect">
            <a:avLst/>
          </a:prstGeom>
          <a:solidFill>
            <a:schemeClr val="bg1"/>
          </a:solidFill>
          <a:ln w="9525">
            <a:noFill/>
            <a:miter lim="800000"/>
            <a:headEnd/>
            <a:tailEnd/>
          </a:ln>
          <a:effectLst/>
        </p:spPr>
        <p:txBody>
          <a:bodyPr>
            <a:spAutoFit/>
          </a:bodyPr>
          <a:lstStyle/>
          <a:p>
            <a:pPr algn="ctr">
              <a:spcBef>
                <a:spcPct val="50000"/>
              </a:spcBef>
            </a:pPr>
            <a:endParaRPr lang="en-US" sz="1800" b="1" dirty="0">
              <a:solidFill>
                <a:srgbClr val="FF0000"/>
              </a:solidFill>
              <a:latin typeface="Arial" pitchFamily="34" charset="0"/>
            </a:endParaRPr>
          </a:p>
        </p:txBody>
      </p:sp>
      <p:grpSp>
        <p:nvGrpSpPr>
          <p:cNvPr id="2" name="Group 4"/>
          <p:cNvGrpSpPr>
            <a:grpSpLocks/>
          </p:cNvGrpSpPr>
          <p:nvPr/>
        </p:nvGrpSpPr>
        <p:grpSpPr bwMode="auto">
          <a:xfrm>
            <a:off x="5105400" y="1524000"/>
            <a:ext cx="3657600" cy="4038600"/>
            <a:chOff x="3216" y="960"/>
            <a:chExt cx="2304" cy="2544"/>
          </a:xfrm>
        </p:grpSpPr>
        <p:pic>
          <p:nvPicPr>
            <p:cNvPr id="212997" name="Picture 5" descr="em01"/>
            <p:cNvPicPr>
              <a:picLocks noChangeAspect="1" noChangeArrowheads="1"/>
            </p:cNvPicPr>
            <p:nvPr/>
          </p:nvPicPr>
          <p:blipFill>
            <a:blip r:embed="rId2" cstate="print"/>
            <a:srcRect/>
            <a:stretch>
              <a:fillRect/>
            </a:stretch>
          </p:blipFill>
          <p:spPr bwMode="auto">
            <a:xfrm>
              <a:off x="3216" y="960"/>
              <a:ext cx="2304" cy="2544"/>
            </a:xfrm>
            <a:prstGeom prst="rect">
              <a:avLst/>
            </a:prstGeom>
            <a:noFill/>
          </p:spPr>
        </p:pic>
        <p:sp>
          <p:nvSpPr>
            <p:cNvPr id="212998" name="Text Box 6"/>
            <p:cNvSpPr txBox="1">
              <a:spLocks noChangeArrowheads="1"/>
            </p:cNvSpPr>
            <p:nvPr/>
          </p:nvSpPr>
          <p:spPr bwMode="auto">
            <a:xfrm>
              <a:off x="4752" y="1344"/>
              <a:ext cx="768" cy="326"/>
            </a:xfrm>
            <a:prstGeom prst="rect">
              <a:avLst/>
            </a:prstGeom>
            <a:solidFill>
              <a:schemeClr val="tx1"/>
            </a:solidFill>
            <a:ln w="9525">
              <a:noFill/>
              <a:miter lim="800000"/>
              <a:headEnd/>
              <a:tailEnd/>
            </a:ln>
            <a:effectLst/>
          </p:spPr>
          <p:txBody>
            <a:bodyPr anchor="ctr">
              <a:spAutoFit/>
            </a:bodyPr>
            <a:lstStyle/>
            <a:p>
              <a:pPr algn="ctr">
                <a:spcBef>
                  <a:spcPct val="50000"/>
                </a:spcBef>
              </a:pPr>
              <a:r>
                <a:rPr lang="en-US" sz="1400">
                  <a:solidFill>
                    <a:schemeClr val="bg1"/>
                  </a:solidFill>
                  <a:latin typeface="Arial" pitchFamily="34" charset="0"/>
                </a:rPr>
                <a:t>Bowman’s space</a:t>
              </a:r>
            </a:p>
          </p:txBody>
        </p:sp>
      </p:grpSp>
      <p:sp>
        <p:nvSpPr>
          <p:cNvPr id="212999" name="AutoShape 7"/>
          <p:cNvSpPr>
            <a:spLocks noChangeArrowheads="1"/>
          </p:cNvSpPr>
          <p:nvPr/>
        </p:nvSpPr>
        <p:spPr bwMode="auto">
          <a:xfrm>
            <a:off x="304800" y="914400"/>
            <a:ext cx="3200400" cy="1981200"/>
          </a:xfrm>
          <a:prstGeom prst="wedgeRectCallout">
            <a:avLst>
              <a:gd name="adj1" fmla="val 147023"/>
              <a:gd name="adj2" fmla="val 112421"/>
            </a:avLst>
          </a:prstGeom>
          <a:solidFill>
            <a:schemeClr val="bg1"/>
          </a:solidFill>
          <a:ln w="9525">
            <a:solidFill>
              <a:srgbClr val="000000"/>
            </a:solidFill>
            <a:miter lim="800000"/>
            <a:headEnd/>
            <a:tailEnd/>
          </a:ln>
          <a:effectLst/>
        </p:spPr>
        <p:txBody>
          <a:bodyPr wrap="none" anchor="ctr"/>
          <a:lstStyle/>
          <a:p>
            <a:pPr algn="ctr"/>
            <a:r>
              <a:rPr lang="en-US" sz="1600" dirty="0">
                <a:solidFill>
                  <a:srgbClr val="FFFF00"/>
                </a:solidFill>
                <a:latin typeface="Arial" pitchFamily="34" charset="0"/>
              </a:rPr>
              <a:t>The </a:t>
            </a:r>
            <a:r>
              <a:rPr lang="en-US" sz="1600" dirty="0" smtClean="0">
                <a:solidFill>
                  <a:srgbClr val="FFFF00"/>
                </a:solidFill>
                <a:latin typeface="Arial" pitchFamily="34" charset="0"/>
              </a:rPr>
              <a:t>out </a:t>
            </a:r>
            <a:r>
              <a:rPr lang="en-US" sz="1600" dirty="0">
                <a:solidFill>
                  <a:srgbClr val="FFFF00"/>
                </a:solidFill>
                <a:latin typeface="Arial" pitchFamily="34" charset="0"/>
              </a:rPr>
              <a:t>side of all</a:t>
            </a:r>
            <a:br>
              <a:rPr lang="en-US" sz="1600" dirty="0">
                <a:solidFill>
                  <a:srgbClr val="FFFF00"/>
                </a:solidFill>
                <a:latin typeface="Arial" pitchFamily="34" charset="0"/>
              </a:rPr>
            </a:br>
            <a:r>
              <a:rPr lang="en-US" sz="1600" dirty="0">
                <a:solidFill>
                  <a:srgbClr val="FFFF00"/>
                </a:solidFill>
                <a:latin typeface="Arial" pitchFamily="34" charset="0"/>
              </a:rPr>
              <a:t>the capillaries are clothed in</a:t>
            </a:r>
            <a:br>
              <a:rPr lang="en-US" sz="1600" dirty="0">
                <a:solidFill>
                  <a:srgbClr val="FFFF00"/>
                </a:solidFill>
                <a:latin typeface="Arial" pitchFamily="34" charset="0"/>
              </a:rPr>
            </a:br>
            <a:r>
              <a:rPr lang="en-US" sz="1600" b="1" dirty="0">
                <a:solidFill>
                  <a:srgbClr val="FFFF00"/>
                </a:solidFill>
                <a:latin typeface="Arial" pitchFamily="34" charset="0"/>
              </a:rPr>
              <a:t>epithelial cells</a:t>
            </a:r>
            <a:r>
              <a:rPr lang="en-US" sz="1600" dirty="0">
                <a:solidFill>
                  <a:srgbClr val="FFFF00"/>
                </a:solidFill>
                <a:latin typeface="Arial" pitchFamily="34" charset="0"/>
              </a:rPr>
              <a:t> that</a:t>
            </a:r>
            <a:br>
              <a:rPr lang="en-US" sz="1600" dirty="0">
                <a:solidFill>
                  <a:srgbClr val="FFFF00"/>
                </a:solidFill>
                <a:latin typeface="Arial" pitchFamily="34" charset="0"/>
              </a:rPr>
            </a:br>
            <a:r>
              <a:rPr lang="en-US" sz="1600" dirty="0">
                <a:solidFill>
                  <a:srgbClr val="FFFF00"/>
                </a:solidFill>
                <a:latin typeface="Arial" pitchFamily="34" charset="0"/>
              </a:rPr>
              <a:t>have complicated</a:t>
            </a:r>
            <a:br>
              <a:rPr lang="en-US" sz="1600" dirty="0">
                <a:solidFill>
                  <a:srgbClr val="FFFF00"/>
                </a:solidFill>
                <a:latin typeface="Arial" pitchFamily="34" charset="0"/>
              </a:rPr>
            </a:br>
            <a:r>
              <a:rPr lang="en-US" sz="1600" dirty="0" err="1">
                <a:solidFill>
                  <a:srgbClr val="FFFF00"/>
                </a:solidFill>
                <a:latin typeface="Arial" pitchFamily="34" charset="0"/>
              </a:rPr>
              <a:t>interdigitating</a:t>
            </a:r>
            <a:r>
              <a:rPr lang="en-US" sz="1600" dirty="0">
                <a:solidFill>
                  <a:srgbClr val="FFFF00"/>
                </a:solidFill>
                <a:latin typeface="Arial" pitchFamily="34" charset="0"/>
              </a:rPr>
              <a:t> patterns</a:t>
            </a:r>
            <a:br>
              <a:rPr lang="en-US" sz="1600" dirty="0">
                <a:solidFill>
                  <a:srgbClr val="FFFF00"/>
                </a:solidFill>
                <a:latin typeface="Arial" pitchFamily="34" charset="0"/>
              </a:rPr>
            </a:br>
            <a:r>
              <a:rPr lang="en-US" sz="1600" dirty="0">
                <a:solidFill>
                  <a:srgbClr val="FFFF00"/>
                </a:solidFill>
                <a:latin typeface="Arial" pitchFamily="34" charset="0"/>
              </a:rPr>
              <a:t>that are traditionally called</a:t>
            </a:r>
            <a:br>
              <a:rPr lang="en-US" sz="1600" dirty="0">
                <a:solidFill>
                  <a:srgbClr val="FFFF00"/>
                </a:solidFill>
                <a:latin typeface="Arial" pitchFamily="34" charset="0"/>
              </a:rPr>
            </a:br>
            <a:r>
              <a:rPr lang="en-US" sz="1600" b="1" dirty="0">
                <a:solidFill>
                  <a:srgbClr val="FFFF00"/>
                </a:solidFill>
                <a:latin typeface="Arial" pitchFamily="34" charset="0"/>
              </a:rPr>
              <a:t>foot processes</a:t>
            </a:r>
            <a:r>
              <a:rPr lang="en-US" sz="1600" b="1" dirty="0">
                <a:latin typeface="Arial" pitchFamily="34" charset="0"/>
              </a:rPr>
              <a:t>.</a:t>
            </a:r>
            <a:r>
              <a:rPr lang="en-US" sz="1600" dirty="0">
                <a:latin typeface="Arial" pitchFamily="34" charset="0"/>
              </a:rPr>
              <a:t>  </a:t>
            </a:r>
            <a:endParaRPr lang="en-US" sz="1600" dirty="0">
              <a:solidFill>
                <a:schemeClr val="bg1"/>
              </a:solidFill>
              <a:latin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500"/>
                                        <p:tgtEl>
                                          <p:spTgt spid="2"/>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12995"/>
                                        </p:tgtEl>
                                        <p:attrNameLst>
                                          <p:attrName>style.visibility</p:attrName>
                                        </p:attrNameLst>
                                      </p:cBhvr>
                                      <p:to>
                                        <p:strVal val="visible"/>
                                      </p:to>
                                    </p:set>
                                    <p:anim calcmode="lin" valueType="num">
                                      <p:cBhvr additive="base">
                                        <p:cTn id="11" dur="500" fill="hold"/>
                                        <p:tgtEl>
                                          <p:spTgt spid="212995"/>
                                        </p:tgtEl>
                                        <p:attrNameLst>
                                          <p:attrName>ppt_x</p:attrName>
                                        </p:attrNameLst>
                                      </p:cBhvr>
                                      <p:tavLst>
                                        <p:tav tm="0">
                                          <p:val>
                                            <p:strVal val="0-#ppt_w/2"/>
                                          </p:val>
                                        </p:tav>
                                        <p:tav tm="100000">
                                          <p:val>
                                            <p:strVal val="#ppt_x"/>
                                          </p:val>
                                        </p:tav>
                                      </p:tavLst>
                                    </p:anim>
                                    <p:anim calcmode="lin" valueType="num">
                                      <p:cBhvr additive="base">
                                        <p:cTn id="12" dur="500" fill="hold"/>
                                        <p:tgtEl>
                                          <p:spTgt spid="21299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212999"/>
                                        </p:tgtEl>
                                        <p:attrNameLst>
                                          <p:attrName>style.visibility</p:attrName>
                                        </p:attrNameLst>
                                      </p:cBhvr>
                                      <p:to>
                                        <p:strVal val="visible"/>
                                      </p:to>
                                    </p:set>
                                    <p:animEffect transition="in" filter="wipe(right)">
                                      <p:cBhvr>
                                        <p:cTn id="16" dur="500"/>
                                        <p:tgtEl>
                                          <p:spTgt spid="2129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995" grpId="0" animBg="1" autoUpdateAnimBg="0"/>
      <p:bldP spid="212999" grpId="0" animBg="1" autoUpdateAnimBg="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2022</TotalTime>
  <Words>1866</Words>
  <Application>Microsoft Office PowerPoint</Application>
  <PresentationFormat>On-screen Show (4:3)</PresentationFormat>
  <Paragraphs>495</Paragraphs>
  <Slides>53</Slides>
  <Notes>7</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53</vt:i4>
      </vt:variant>
    </vt:vector>
  </HeadingPairs>
  <TitlesOfParts>
    <vt:vector size="56" baseType="lpstr">
      <vt:lpstr>Foundry</vt:lpstr>
      <vt:lpstr>Clip</vt:lpstr>
      <vt:lpstr>Bitmap Image</vt:lpstr>
      <vt:lpstr>Evaluation of a child with glomerular disease </vt:lpstr>
      <vt:lpstr>GO BACK TO BASICS</vt:lpstr>
      <vt:lpstr>Slide 3</vt:lpstr>
      <vt:lpstr>Slide 4</vt:lpstr>
      <vt:lpstr>Electron Micrographs </vt:lpstr>
      <vt:lpstr>Slide 6</vt:lpstr>
      <vt:lpstr>Slide 7</vt:lpstr>
      <vt:lpstr>Slide 8</vt:lpstr>
      <vt:lpstr>Slide 9</vt:lpstr>
      <vt:lpstr>Slide 10</vt:lpstr>
      <vt:lpstr>Slide 11</vt:lpstr>
      <vt:lpstr>Slide 12</vt:lpstr>
      <vt:lpstr>Slide 13</vt:lpstr>
      <vt:lpstr>INTRODUCTION </vt:lpstr>
      <vt:lpstr>OVERVIEW — </vt:lpstr>
      <vt:lpstr>Glomerular disease pattern </vt:lpstr>
      <vt:lpstr>Clinical features</vt:lpstr>
      <vt:lpstr>Slide 18</vt:lpstr>
      <vt:lpstr>Urinalysis</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Evaluation of a child with glomerular disease</dc:title>
  <dc:creator>SAMSUNG</dc:creator>
  <cp:lastModifiedBy>altalhi_ama</cp:lastModifiedBy>
  <cp:revision>6</cp:revision>
  <dcterms:created xsi:type="dcterms:W3CDTF">2013-02-07T04:15:55Z</dcterms:created>
  <dcterms:modified xsi:type="dcterms:W3CDTF">2016-09-20T07:09:12Z</dcterms:modified>
</cp:coreProperties>
</file>